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D8A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78846" autoAdjust="0"/>
  </p:normalViewPr>
  <p:slideViewPr>
    <p:cSldViewPr snapToGrid="0">
      <p:cViewPr varScale="1">
        <p:scale>
          <a:sx n="68" d="100"/>
          <a:sy n="68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モバイル</c:v>
                </c:pt>
              </c:strCache>
            </c:strRef>
          </c:tx>
          <c:spPr>
            <a:solidFill>
              <a:srgbClr val="B5D8A0"/>
            </a:solidFill>
            <a:ln>
              <a:noFill/>
            </a:ln>
            <a:effectLst/>
          </c:spPr>
          <c:invertIfNegative val="0"/>
          <c:dLbls>
            <c:numFmt formatCode="General&quot;億&quot;&quot;円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1.2</c:v>
                </c:pt>
                <c:pt idx="1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1A-4811-BC0A-468E6B6A01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データ分析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1A-4811-BC0A-468E6B6A012D}"/>
                </c:ext>
              </c:extLst>
            </c:dLbl>
            <c:dLbl>
              <c:idx val="1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1A-4811-BC0A-468E6B6A012D}"/>
                </c:ext>
              </c:extLst>
            </c:dLbl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</c:v>
                </c:pt>
                <c:pt idx="1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1A-4811-BC0A-468E6B6A0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25304600"/>
        <c:axId val="1125301976"/>
      </c:barChart>
      <c:catAx>
        <c:axId val="1125304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125301976"/>
        <c:crosses val="autoZero"/>
        <c:auto val="1"/>
        <c:lblAlgn val="ctr"/>
        <c:lblOffset val="100"/>
        <c:noMultiLvlLbl val="0"/>
      </c:catAx>
      <c:valAx>
        <c:axId val="1125301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25304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営業利益</c:v>
                </c:pt>
              </c:strCache>
            </c:strRef>
          </c:tx>
          <c:spPr>
            <a:solidFill>
              <a:srgbClr val="B5D8A0"/>
            </a:solidFill>
            <a:ln>
              <a:noFill/>
            </a:ln>
            <a:effectLst/>
          </c:spPr>
          <c:invertIfNegative val="0"/>
          <c:dLbls>
            <c:numFmt formatCode="General&quot;万&quot;&quot;円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-2000</c:v>
                </c:pt>
                <c:pt idx="1">
                  <c:v>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1A-4811-BC0A-468E6B6A01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1A-4811-BC0A-468E6B6A012D}"/>
                </c:ext>
              </c:extLst>
            </c:dLbl>
            <c:dLbl>
              <c:idx val="1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1A-4811-BC0A-468E6B6A012D}"/>
                </c:ext>
              </c:extLst>
            </c:dLbl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1-D21A-4811-BC0A-468E6B6A0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25304600"/>
        <c:axId val="1125301976"/>
      </c:barChart>
      <c:catAx>
        <c:axId val="1125304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125301976"/>
        <c:crosses val="autoZero"/>
        <c:auto val="1"/>
        <c:lblAlgn val="ctr"/>
        <c:lblOffset val="100"/>
        <c:noMultiLvlLbl val="0"/>
      </c:catAx>
      <c:valAx>
        <c:axId val="1125301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25304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F48692-D232-4950-BA84-DEE5AB73EC6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FDB8CCA-C153-46CB-9D2C-49A760473403}">
      <dgm:prSet phldrT="[テキスト]" custT="1"/>
      <dgm:spPr>
        <a:solidFill>
          <a:srgbClr val="B5D8A0"/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モバイルアプリ</a:t>
          </a:r>
        </a:p>
      </dgm:t>
    </dgm:pt>
    <dgm:pt modelId="{7E9C6A89-0235-40DE-893E-81540DF84CA7}" type="parTrans" cxnId="{F18A6587-DDF2-44E0-A27B-F3B7E8253B72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7B72B9B5-AA41-4C47-B0DE-FFBA77587EC7}" type="sibTrans" cxnId="{F18A6587-DDF2-44E0-A27B-F3B7E8253B72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B4C6D8B-7DB9-4E71-AF99-28E00CBD66D0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課金増加</a:t>
          </a:r>
        </a:p>
      </dgm:t>
    </dgm:pt>
    <dgm:pt modelId="{28C9163C-8985-44A9-973B-608CF7B65DED}" type="parTrans" cxnId="{01632EB5-BEE7-4F81-8316-C316C5A72A35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7F197F9C-A47A-45CF-B6D9-34E6FF827155}" type="sibTrans" cxnId="{01632EB5-BEE7-4F81-8316-C316C5A72A35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B136732-918F-426F-804E-A8A1C092E90C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主力商品の成長</a:t>
          </a:r>
        </a:p>
      </dgm:t>
    </dgm:pt>
    <dgm:pt modelId="{FED011F0-6A5F-414B-9F0D-6B7C74C3C0EE}" type="parTrans" cxnId="{C8C949C3-A472-46C5-8380-5B3443BB095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E85101C0-1BC3-449D-AFE6-56F251BBAA86}" type="sibTrans" cxnId="{C8C949C3-A472-46C5-8380-5B3443BB095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7CB12C04-BD4A-4C3F-B07B-4DF1AC8986A1}">
      <dgm:prSet phldrT="[テキスト]" custT="1"/>
      <dgm:spPr>
        <a:solidFill>
          <a:srgbClr val="B5D8A0"/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データ分析・コンサルティング</a:t>
          </a:r>
        </a:p>
      </dgm:t>
    </dgm:pt>
    <dgm:pt modelId="{2C8D7936-8C58-462D-97F7-D72B6763ABF1}" type="parTrans" cxnId="{686AB72D-9AEF-4E4A-9D09-91D838661C8B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08DED9A-9C3E-4048-AD78-9C41E952A457}" type="sibTrans" cxnId="{686AB72D-9AEF-4E4A-9D09-91D838661C8B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33899B64-114C-40B6-8268-651E33D9E1ED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企業のアウトソーシング増加</a:t>
          </a:r>
        </a:p>
      </dgm:t>
    </dgm:pt>
    <dgm:pt modelId="{3CCFD7DA-9555-4D80-A238-1A2E989894D2}" type="parTrans" cxnId="{3E0D893E-7D03-4520-9DC9-8CD7645CB4F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5BD176B-4CB6-4F25-8864-E419C1D97F01}" type="sibTrans" cxnId="{3E0D893E-7D03-4520-9DC9-8CD7645CB4F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7BF1CEF-4D62-44DB-9C8B-B366CE952D3F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endParaRPr kumimoji="1" lang="ja-JP" altLang="en-US" sz="24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568FAD5A-1167-4020-9624-4230CB95127C}" type="parTrans" cxnId="{34B845D8-05B3-43D4-BE4F-E662F73F8113}">
      <dgm:prSet/>
      <dgm:spPr/>
      <dgm:t>
        <a:bodyPr/>
        <a:lstStyle/>
        <a:p>
          <a:endParaRPr kumimoji="1" lang="ja-JP" altLang="en-US"/>
        </a:p>
      </dgm:t>
    </dgm:pt>
    <dgm:pt modelId="{44BDD9F1-CF59-4A5C-969B-60E0A36BFBD5}" type="sibTrans" cxnId="{34B845D8-05B3-43D4-BE4F-E662F73F8113}">
      <dgm:prSet/>
      <dgm:spPr/>
      <dgm:t>
        <a:bodyPr/>
        <a:lstStyle/>
        <a:p>
          <a:endParaRPr kumimoji="1" lang="ja-JP" altLang="en-US"/>
        </a:p>
      </dgm:t>
    </dgm:pt>
    <dgm:pt modelId="{D7646A8C-670D-4CF8-8740-BF14DD9BC8C4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endParaRPr kumimoji="1" lang="ja-JP" altLang="en-US" sz="24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68329D7-438E-47EC-A15E-945C051E664E}" type="parTrans" cxnId="{D599E9C7-73FF-439B-A596-42117AF528EE}">
      <dgm:prSet/>
      <dgm:spPr/>
      <dgm:t>
        <a:bodyPr/>
        <a:lstStyle/>
        <a:p>
          <a:endParaRPr kumimoji="1" lang="ja-JP" altLang="en-US"/>
        </a:p>
      </dgm:t>
    </dgm:pt>
    <dgm:pt modelId="{6A02473E-CD77-43FE-81E3-B06AC81CF701}" type="sibTrans" cxnId="{D599E9C7-73FF-439B-A596-42117AF528EE}">
      <dgm:prSet/>
      <dgm:spPr/>
      <dgm:t>
        <a:bodyPr/>
        <a:lstStyle/>
        <a:p>
          <a:endParaRPr kumimoji="1" lang="ja-JP" altLang="en-US"/>
        </a:p>
      </dgm:t>
    </dgm:pt>
    <dgm:pt modelId="{DA2315CF-2BD4-4E63-9428-975C2E3B1814}" type="pres">
      <dgm:prSet presAssocID="{61F48692-D232-4950-BA84-DEE5AB73EC66}" presName="Name0" presStyleCnt="0">
        <dgm:presLayoutVars>
          <dgm:dir/>
          <dgm:animLvl val="lvl"/>
          <dgm:resizeHandles val="exact"/>
        </dgm:presLayoutVars>
      </dgm:prSet>
      <dgm:spPr/>
    </dgm:pt>
    <dgm:pt modelId="{913F5083-8943-45CA-997F-1E5B540B59FA}" type="pres">
      <dgm:prSet presAssocID="{9FDB8CCA-C153-46CB-9D2C-49A760473403}" presName="composite" presStyleCnt="0"/>
      <dgm:spPr/>
    </dgm:pt>
    <dgm:pt modelId="{A25E6050-2E7C-43DF-9D0C-465EDAF94C3B}" type="pres">
      <dgm:prSet presAssocID="{9FDB8CCA-C153-46CB-9D2C-49A760473403}" presName="parTx" presStyleLbl="alignNode1" presStyleIdx="0" presStyleCnt="2" custLinFactNeighborX="-1" custLinFactNeighborY="934">
        <dgm:presLayoutVars>
          <dgm:chMax val="0"/>
          <dgm:chPref val="0"/>
          <dgm:bulletEnabled val="1"/>
        </dgm:presLayoutVars>
      </dgm:prSet>
      <dgm:spPr/>
    </dgm:pt>
    <dgm:pt modelId="{D4E7CAD1-CB0F-406A-A20F-95A6D7E07AFC}" type="pres">
      <dgm:prSet presAssocID="{9FDB8CCA-C153-46CB-9D2C-49A760473403}" presName="desTx" presStyleLbl="alignAccFollowNode1" presStyleIdx="0" presStyleCnt="2">
        <dgm:presLayoutVars>
          <dgm:bulletEnabled val="1"/>
        </dgm:presLayoutVars>
      </dgm:prSet>
      <dgm:spPr/>
    </dgm:pt>
    <dgm:pt modelId="{FCF0168A-15F1-40FC-9EE9-B29871C55B4B}" type="pres">
      <dgm:prSet presAssocID="{7B72B9B5-AA41-4C47-B0DE-FFBA77587EC7}" presName="space" presStyleCnt="0"/>
      <dgm:spPr/>
    </dgm:pt>
    <dgm:pt modelId="{BECD43F8-62F5-4E15-A585-EB5FA4001CBE}" type="pres">
      <dgm:prSet presAssocID="{7CB12C04-BD4A-4C3F-B07B-4DF1AC8986A1}" presName="composite" presStyleCnt="0"/>
      <dgm:spPr/>
    </dgm:pt>
    <dgm:pt modelId="{DC514422-F21B-4C62-9845-B8EE346B0C61}" type="pres">
      <dgm:prSet presAssocID="{7CB12C04-BD4A-4C3F-B07B-4DF1AC8986A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6E92BD72-3D58-4615-8410-973C12A2F9B7}" type="pres">
      <dgm:prSet presAssocID="{7CB12C04-BD4A-4C3F-B07B-4DF1AC8986A1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E7BF413-010A-4AA9-A2B0-94BF56994028}" type="presOf" srcId="{FB4C6D8B-7DB9-4E71-AF99-28E00CBD66D0}" destId="{D4E7CAD1-CB0F-406A-A20F-95A6D7E07AFC}" srcOrd="0" destOrd="0" presId="urn:microsoft.com/office/officeart/2005/8/layout/hList1"/>
    <dgm:cxn modelId="{686AB72D-9AEF-4E4A-9D09-91D838661C8B}" srcId="{61F48692-D232-4950-BA84-DEE5AB73EC66}" destId="{7CB12C04-BD4A-4C3F-B07B-4DF1AC8986A1}" srcOrd="1" destOrd="0" parTransId="{2C8D7936-8C58-462D-97F7-D72B6763ABF1}" sibTransId="{208DED9A-9C3E-4048-AD78-9C41E952A457}"/>
    <dgm:cxn modelId="{49A2E838-AE1F-4D62-8600-10439C3ADF2C}" type="presOf" srcId="{2B136732-918F-426F-804E-A8A1C092E90C}" destId="{D4E7CAD1-CB0F-406A-A20F-95A6D7E07AFC}" srcOrd="0" destOrd="2" presId="urn:microsoft.com/office/officeart/2005/8/layout/hList1"/>
    <dgm:cxn modelId="{3E0D893E-7D03-4520-9DC9-8CD7645CB4F7}" srcId="{7CB12C04-BD4A-4C3F-B07B-4DF1AC8986A1}" destId="{33899B64-114C-40B6-8268-651E33D9E1ED}" srcOrd="1" destOrd="0" parTransId="{3CCFD7DA-9555-4D80-A238-1A2E989894D2}" sibTransId="{05BD176B-4CB6-4F25-8864-E419C1D97F01}"/>
    <dgm:cxn modelId="{0FF15159-85E8-4CA7-9316-DD79EB8AB7E0}" type="presOf" srcId="{33899B64-114C-40B6-8268-651E33D9E1ED}" destId="{6E92BD72-3D58-4615-8410-973C12A2F9B7}" srcOrd="0" destOrd="1" presId="urn:microsoft.com/office/officeart/2005/8/layout/hList1"/>
    <dgm:cxn modelId="{F18A6587-DDF2-44E0-A27B-F3B7E8253B72}" srcId="{61F48692-D232-4950-BA84-DEE5AB73EC66}" destId="{9FDB8CCA-C153-46CB-9D2C-49A760473403}" srcOrd="0" destOrd="0" parTransId="{7E9C6A89-0235-40DE-893E-81540DF84CA7}" sibTransId="{7B72B9B5-AA41-4C47-B0DE-FFBA77587EC7}"/>
    <dgm:cxn modelId="{0F0FBF92-D2A2-45A9-96F8-83B84171A3A1}" type="presOf" srcId="{9FDB8CCA-C153-46CB-9D2C-49A760473403}" destId="{A25E6050-2E7C-43DF-9D0C-465EDAF94C3B}" srcOrd="0" destOrd="0" presId="urn:microsoft.com/office/officeart/2005/8/layout/hList1"/>
    <dgm:cxn modelId="{2D2D2F97-E9E9-47FB-9053-1EF3DCFF9360}" type="presOf" srcId="{7CB12C04-BD4A-4C3F-B07B-4DF1AC8986A1}" destId="{DC514422-F21B-4C62-9845-B8EE346B0C61}" srcOrd="0" destOrd="0" presId="urn:microsoft.com/office/officeart/2005/8/layout/hList1"/>
    <dgm:cxn modelId="{8C4D72AA-E710-4B5A-87B9-4DE3567BC1A3}" type="presOf" srcId="{A7BF1CEF-4D62-44DB-9C8B-B366CE952D3F}" destId="{D4E7CAD1-CB0F-406A-A20F-95A6D7E07AFC}" srcOrd="0" destOrd="1" presId="urn:microsoft.com/office/officeart/2005/8/layout/hList1"/>
    <dgm:cxn modelId="{01632EB5-BEE7-4F81-8316-C316C5A72A35}" srcId="{9FDB8CCA-C153-46CB-9D2C-49A760473403}" destId="{FB4C6D8B-7DB9-4E71-AF99-28E00CBD66D0}" srcOrd="0" destOrd="0" parTransId="{28C9163C-8985-44A9-973B-608CF7B65DED}" sibTransId="{7F197F9C-A47A-45CF-B6D9-34E6FF827155}"/>
    <dgm:cxn modelId="{C8C949C3-A472-46C5-8380-5B3443BB0957}" srcId="{9FDB8CCA-C153-46CB-9D2C-49A760473403}" destId="{2B136732-918F-426F-804E-A8A1C092E90C}" srcOrd="2" destOrd="0" parTransId="{FED011F0-6A5F-414B-9F0D-6B7C74C3C0EE}" sibTransId="{E85101C0-1BC3-449D-AFE6-56F251BBAA86}"/>
    <dgm:cxn modelId="{D599E9C7-73FF-439B-A596-42117AF528EE}" srcId="{7CB12C04-BD4A-4C3F-B07B-4DF1AC8986A1}" destId="{D7646A8C-670D-4CF8-8740-BF14DD9BC8C4}" srcOrd="0" destOrd="0" parTransId="{A68329D7-438E-47EC-A15E-945C051E664E}" sibTransId="{6A02473E-CD77-43FE-81E3-B06AC81CF701}"/>
    <dgm:cxn modelId="{C8489DC8-E4B4-4AF0-9946-FEC3B1687E12}" type="presOf" srcId="{D7646A8C-670D-4CF8-8740-BF14DD9BC8C4}" destId="{6E92BD72-3D58-4615-8410-973C12A2F9B7}" srcOrd="0" destOrd="0" presId="urn:microsoft.com/office/officeart/2005/8/layout/hList1"/>
    <dgm:cxn modelId="{34B845D8-05B3-43D4-BE4F-E662F73F8113}" srcId="{9FDB8CCA-C153-46CB-9D2C-49A760473403}" destId="{A7BF1CEF-4D62-44DB-9C8B-B366CE952D3F}" srcOrd="1" destOrd="0" parTransId="{568FAD5A-1167-4020-9624-4230CB95127C}" sibTransId="{44BDD9F1-CF59-4A5C-969B-60E0A36BFBD5}"/>
    <dgm:cxn modelId="{B428C1FC-DC5C-4856-BC62-8EE46E5C4997}" type="presOf" srcId="{61F48692-D232-4950-BA84-DEE5AB73EC66}" destId="{DA2315CF-2BD4-4E63-9428-975C2E3B1814}" srcOrd="0" destOrd="0" presId="urn:microsoft.com/office/officeart/2005/8/layout/hList1"/>
    <dgm:cxn modelId="{154575B9-B024-4ABC-92CB-D6157866AE2E}" type="presParOf" srcId="{DA2315CF-2BD4-4E63-9428-975C2E3B1814}" destId="{913F5083-8943-45CA-997F-1E5B540B59FA}" srcOrd="0" destOrd="0" presId="urn:microsoft.com/office/officeart/2005/8/layout/hList1"/>
    <dgm:cxn modelId="{0B49FBEC-2165-42F1-9085-392A37A04FBA}" type="presParOf" srcId="{913F5083-8943-45CA-997F-1E5B540B59FA}" destId="{A25E6050-2E7C-43DF-9D0C-465EDAF94C3B}" srcOrd="0" destOrd="0" presId="urn:microsoft.com/office/officeart/2005/8/layout/hList1"/>
    <dgm:cxn modelId="{FE634E7F-981D-4159-9020-05769EA91059}" type="presParOf" srcId="{913F5083-8943-45CA-997F-1E5B540B59FA}" destId="{D4E7CAD1-CB0F-406A-A20F-95A6D7E07AFC}" srcOrd="1" destOrd="0" presId="urn:microsoft.com/office/officeart/2005/8/layout/hList1"/>
    <dgm:cxn modelId="{66E17D4F-890C-480D-A0D8-0A1BA8C4D234}" type="presParOf" srcId="{DA2315CF-2BD4-4E63-9428-975C2E3B1814}" destId="{FCF0168A-15F1-40FC-9EE9-B29871C55B4B}" srcOrd="1" destOrd="0" presId="urn:microsoft.com/office/officeart/2005/8/layout/hList1"/>
    <dgm:cxn modelId="{EAB80C41-4CE9-40EC-859E-9F5B0AAF0635}" type="presParOf" srcId="{DA2315CF-2BD4-4E63-9428-975C2E3B1814}" destId="{BECD43F8-62F5-4E15-A585-EB5FA4001CBE}" srcOrd="2" destOrd="0" presId="urn:microsoft.com/office/officeart/2005/8/layout/hList1"/>
    <dgm:cxn modelId="{F09B8B62-E9DA-47F7-89E0-DB089D7D73FA}" type="presParOf" srcId="{BECD43F8-62F5-4E15-A585-EB5FA4001CBE}" destId="{DC514422-F21B-4C62-9845-B8EE346B0C61}" srcOrd="0" destOrd="0" presId="urn:microsoft.com/office/officeart/2005/8/layout/hList1"/>
    <dgm:cxn modelId="{BAEDF027-3D54-46B7-BACA-5B88EC054DE1}" type="presParOf" srcId="{BECD43F8-62F5-4E15-A585-EB5FA4001CBE}" destId="{6E92BD72-3D58-4615-8410-973C12A2F9B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E6050-2E7C-43DF-9D0C-465EDAF94C3B}">
      <dsp:nvSpPr>
        <dsp:cNvPr id="0" name=""/>
        <dsp:cNvSpPr/>
      </dsp:nvSpPr>
      <dsp:spPr>
        <a:xfrm>
          <a:off x="2" y="31080"/>
          <a:ext cx="4867898" cy="1353600"/>
        </a:xfrm>
        <a:prstGeom prst="rect">
          <a:avLst/>
        </a:prstGeom>
        <a:solidFill>
          <a:srgbClr val="B5D8A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モバイルアプリ</a:t>
          </a:r>
        </a:p>
      </dsp:txBody>
      <dsp:txXfrm>
        <a:off x="2" y="31080"/>
        <a:ext cx="4867898" cy="1353600"/>
      </dsp:txXfrm>
    </dsp:sp>
    <dsp:sp modelId="{D4E7CAD1-CB0F-406A-A20F-95A6D7E07AFC}">
      <dsp:nvSpPr>
        <dsp:cNvPr id="0" name=""/>
        <dsp:cNvSpPr/>
      </dsp:nvSpPr>
      <dsp:spPr>
        <a:xfrm>
          <a:off x="50" y="1372038"/>
          <a:ext cx="4867898" cy="2064240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課金増加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kumimoji="1" lang="ja-JP" altLang="en-US" sz="24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主力商品の成長</a:t>
          </a:r>
        </a:p>
      </dsp:txBody>
      <dsp:txXfrm>
        <a:off x="50" y="1372038"/>
        <a:ext cx="4867898" cy="2064240"/>
      </dsp:txXfrm>
    </dsp:sp>
    <dsp:sp modelId="{DC514422-F21B-4C62-9845-B8EE346B0C61}">
      <dsp:nvSpPr>
        <dsp:cNvPr id="0" name=""/>
        <dsp:cNvSpPr/>
      </dsp:nvSpPr>
      <dsp:spPr>
        <a:xfrm>
          <a:off x="5549454" y="18437"/>
          <a:ext cx="4867898" cy="1353600"/>
        </a:xfrm>
        <a:prstGeom prst="rect">
          <a:avLst/>
        </a:prstGeom>
        <a:solidFill>
          <a:srgbClr val="B5D8A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データ分析・コンサルティング</a:t>
          </a:r>
        </a:p>
      </dsp:txBody>
      <dsp:txXfrm>
        <a:off x="5549454" y="18437"/>
        <a:ext cx="4867898" cy="1353600"/>
      </dsp:txXfrm>
    </dsp:sp>
    <dsp:sp modelId="{6E92BD72-3D58-4615-8410-973C12A2F9B7}">
      <dsp:nvSpPr>
        <dsp:cNvPr id="0" name=""/>
        <dsp:cNvSpPr/>
      </dsp:nvSpPr>
      <dsp:spPr>
        <a:xfrm>
          <a:off x="5549454" y="1372038"/>
          <a:ext cx="4867898" cy="2064240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kumimoji="1" lang="ja-JP" altLang="en-US" sz="24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企業のアウトソーシング増加</a:t>
          </a:r>
        </a:p>
      </dsp:txBody>
      <dsp:txXfrm>
        <a:off x="5549454" y="1372038"/>
        <a:ext cx="4867898" cy="2064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C48DF-50C5-4C54-9857-0F275026F6E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CC3EA-1817-4A55-AAD4-4EF95E352D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11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CC3EA-1817-4A55-AAD4-4EF95E352D2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257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CC3EA-1817-4A55-AAD4-4EF95E352D2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5603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rgbClr val="B5D8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3B5BD7-B6A6-4880-9293-F217B332BC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33515"/>
            <a:ext cx="12192000" cy="1190969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r">
              <a:defRPr sz="44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A988A49-1B05-4A04-81B4-0FE15B358E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13781" y="4024484"/>
            <a:ext cx="7978219" cy="1190969"/>
          </a:xfrm>
        </p:spPr>
        <p:txBody>
          <a:bodyPr anchor="ctr">
            <a:normAutofit/>
          </a:bodyPr>
          <a:lstStyle>
            <a:lvl1pPr marL="0" indent="0" algn="r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01E18F-D876-4821-811C-EA00700A3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5DB526-DF28-4715-8D59-1BE78D982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F9C023-231F-4276-A202-BD523A03E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724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1FAF8C-AADE-49F4-9CA8-877E5EF1E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414DA8E-ED3C-4B37-9910-840AC3D1D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9BAE11-FE09-4009-859A-730DD0C6F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DE77C0-74AF-4F04-A95F-ECD2DD9B4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6A17F3-C268-4BE2-9B3B-3761B32D6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7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497A136-89D3-41F9-A2FC-A5DB134036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1C99441-87E7-4E58-AC2F-041780E7EF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E7F59E-F702-4CD6-A721-84C171E1E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8D58BB-B957-42EE-AD00-3E1CB9CBE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B89567B-6733-445B-AA33-236BC87AD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2926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20BE80-2E93-48F8-850E-2844587C1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C689B5-2B0C-4F8E-A10C-2F61DA602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0681D7-5940-4B10-8C67-5869E50DA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80D5D4B-A47A-44DE-87DB-7186460C0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380C42A-3F3F-425C-8DA9-57F8DA45F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76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632568-1D94-4417-8461-AD74AF5A3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6188E8D-B700-4730-A1A8-68489B963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A85612-358B-4F94-98E2-F01ACDADE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38BD6A-3C9B-4294-9369-E3B4F222B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858DC4-D38B-4199-AAF0-027157770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792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5CB17B-5543-4936-8751-B6AF75B1F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3774D2-8E84-486A-AC59-63A3D8B7D5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E175B30-7050-42EC-B47E-0C1C41CC9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8BC6D2C-6D1A-4B4C-AB46-5E664F4A0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12C2069-D0E7-4333-AB7E-153F7B155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4783210-A681-4388-9C3A-4F26119E3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213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CE6D8C-59F4-418E-97CA-3DC73B356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5DCBB45-6721-405E-B112-D0CF1FD1E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BDF42B7-ECC8-42B4-BE42-107E0E7C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F4C64AC-C954-4F34-9979-15ED7EBDDB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5F6076A-0144-4AAB-BF0E-49A0E1C7A0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5DB05E2-802C-4EF5-B7F5-F25642C3E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E72F59B-8D28-4A84-B87C-DDF1E7979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B967F3C-7486-4400-A6BF-4F7C01E27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986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44F67B-B750-4621-8782-954AAA998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5C01615-D4C7-4333-89A7-FF050F430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F4A4AF6-ECE8-4496-8416-71304806E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E0CEE3E-71B7-49E1-910F-54EA1FC6C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211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9D70B5F-41C9-43CC-A66B-73B816F8B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CDD369E-6DEE-4AF2-B972-92CC06D36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6C181F9-743F-4FA2-AADC-30F35F6C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065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048759-758F-4998-A110-121426B33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54E40A8-4E20-46B1-91D6-3204C1A3B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94F95C5-DD9C-4A82-BFFE-5848E4A0C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CB281E6-CBEE-4B28-8E98-93E7813EB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E678234-C6F2-4901-BFA4-2C24ED9D5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B83C1B8-E48E-423A-BAEA-6C70A63B6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5029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B77315-D014-4EC7-BEA4-C20D4EE83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8C6F3B7-A432-41A4-95AA-6F5B199CBE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2C6093D-E162-4DF2-9635-BE578484A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9FDC49-A163-4FC8-8D8C-092290E62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FAC4EB2-BE11-4352-9F86-A5398D489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72DBE8E-3015-4697-AB50-B311CF3FB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6446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53B0D50-CADF-4325-BD25-826B0103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52CF993-1652-4817-84C4-16A292DEF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FA0DA0-36AC-4108-BD6F-A0E519551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774C1-BF76-4DF8-8AF0-20E23DEF6811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C522FE-75C3-4A90-BEE9-5B94B333C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B00C66-9C56-4E75-9EDF-AF33D1CFF0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04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rgbClr val="B5D8A0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D8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BD5E70-2D1E-45DA-B936-FDF26F9BD2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1430" y="2711767"/>
            <a:ext cx="12272010" cy="1434465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anchor="ctr">
            <a:normAutofit/>
          </a:bodyPr>
          <a:lstStyle/>
          <a:p>
            <a:pPr algn="r"/>
            <a:r>
              <a:rPr kumimoji="1" lang="en-US" altLang="ja-JP" sz="4400" b="1" spc="600" dirty="0">
                <a:solidFill>
                  <a:sysClr val="windowText" lastClr="000000"/>
                </a:solidFill>
              </a:rPr>
              <a:t>202</a:t>
            </a:r>
            <a:r>
              <a:rPr lang="en-US" altLang="ja-JP" b="1" spc="600" dirty="0">
                <a:solidFill>
                  <a:sysClr val="windowText" lastClr="000000"/>
                </a:solidFill>
              </a:rPr>
              <a:t>4</a:t>
            </a:r>
            <a:r>
              <a:rPr kumimoji="1" lang="ja-JP" altLang="en-US" sz="4400" b="1" spc="600" dirty="0">
                <a:solidFill>
                  <a:sysClr val="windowText" lastClr="000000"/>
                </a:solidFill>
              </a:rPr>
              <a:t>年度決算の概要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F0063A7C-D9B2-4FAB-BF22-4B49179B6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4226210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kumimoji="1" lang="en-US" altLang="ja-JP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</a:t>
            </a:r>
            <a:r>
              <a:rPr kumimoji="1" lang="ja-JP" altLang="en-US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en-US" altLang="ja-JP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Q3</a:t>
            </a:r>
            <a:endParaRPr kumimoji="1" lang="en-US" altLang="ja-JP" sz="44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r"/>
            <a:r>
              <a:rPr kumimoji="1" lang="en-US" altLang="ja-JP" sz="28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Results</a:t>
            </a:r>
            <a:endParaRPr lang="ja-JP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9172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677AC2-4EB0-4623-8D92-9C55E370A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2</a:t>
            </a:r>
            <a:r>
              <a:rPr kumimoji="1" lang="ja-JP" altLang="en-US" b="1" dirty="0"/>
              <a:t>つのメイン事業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20E1EB0-E659-43FB-86CB-00F6C3361A8C}"/>
              </a:ext>
            </a:extLst>
          </p:cNvPr>
          <p:cNvSpPr txBox="1"/>
          <p:nvPr/>
        </p:nvSpPr>
        <p:spPr>
          <a:xfrm>
            <a:off x="838200" y="5372100"/>
            <a:ext cx="464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モバイルアプリ開発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65031FD-C87F-476C-B9AF-58E734F26AB8}"/>
              </a:ext>
            </a:extLst>
          </p:cNvPr>
          <p:cNvSpPr txBox="1"/>
          <p:nvPr/>
        </p:nvSpPr>
        <p:spPr>
          <a:xfrm>
            <a:off x="6343650" y="5372100"/>
            <a:ext cx="464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データ分析・コンサルティング</a:t>
            </a:r>
          </a:p>
        </p:txBody>
      </p:sp>
      <p:pic>
        <p:nvPicPr>
          <p:cNvPr id="12" name="コンテンツ プレースホルダー 11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9C835CB2-E568-41A0-B417-CC56294D3E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1880252"/>
            <a:ext cx="4646244" cy="3097496"/>
          </a:xfrm>
        </p:spPr>
      </p:pic>
      <p:pic>
        <p:nvPicPr>
          <p:cNvPr id="16" name="コンテンツ プレースホルダー 15" descr="屋内, 人, テーブル, カップ が含まれている画像&#10;&#10;自動的に生成された説明">
            <a:extLst>
              <a:ext uri="{FF2B5EF4-FFF2-40B4-BE49-F238E27FC236}">
                <a16:creationId xmlns:a16="http://schemas.microsoft.com/office/drawing/2014/main" id="{B88A96DD-2ADC-4AF3-82E7-A01B8CEE3DA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84028"/>
            <a:ext cx="4640580" cy="3093720"/>
          </a:xfrm>
        </p:spPr>
      </p:pic>
    </p:spTree>
    <p:extLst>
      <p:ext uri="{BB962C8B-B14F-4D97-AF65-F5344CB8AC3E}">
        <p14:creationId xmlns:p14="http://schemas.microsoft.com/office/powerpoint/2010/main" val="3758404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1D632822-5511-4566-BC7F-9957F073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総論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FBC642C-B7A5-4FFB-A007-FFE59C0F02D1}"/>
              </a:ext>
            </a:extLst>
          </p:cNvPr>
          <p:cNvSpPr txBox="1"/>
          <p:nvPr/>
        </p:nvSpPr>
        <p:spPr>
          <a:xfrm>
            <a:off x="2424457" y="1757864"/>
            <a:ext cx="6755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売上過去最大</a:t>
            </a:r>
          </a:p>
        </p:txBody>
      </p:sp>
      <p:graphicFrame>
        <p:nvGraphicFramePr>
          <p:cNvPr id="11" name="コンテンツ プレースホルダー 10">
            <a:extLst>
              <a:ext uri="{FF2B5EF4-FFF2-40B4-BE49-F238E27FC236}">
                <a16:creationId xmlns:a16="http://schemas.microsoft.com/office/drawing/2014/main" id="{A2419D18-2A33-4B72-89F3-DADF049DA23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26993668"/>
              </p:ext>
            </p:extLst>
          </p:nvPr>
        </p:nvGraphicFramePr>
        <p:xfrm>
          <a:off x="838200" y="2857183"/>
          <a:ext cx="10417404" cy="3454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グラフィックス 14" descr="矢印: 右回転 単色塗りつぶし">
            <a:extLst>
              <a:ext uri="{FF2B5EF4-FFF2-40B4-BE49-F238E27FC236}">
                <a16:creationId xmlns:a16="http://schemas.microsoft.com/office/drawing/2014/main" id="{BD702E62-F2D6-499F-8B4B-4E9FE4C078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V="1">
            <a:off x="4064524" y="4839880"/>
            <a:ext cx="1374742" cy="1374742"/>
          </a:xfrm>
          <a:prstGeom prst="rect">
            <a:avLst/>
          </a:prstGeom>
        </p:spPr>
      </p:pic>
      <p:pic>
        <p:nvPicPr>
          <p:cNvPr id="16" name="グラフィックス 15" descr="矢印: 右回転 単色塗りつぶし">
            <a:extLst>
              <a:ext uri="{FF2B5EF4-FFF2-40B4-BE49-F238E27FC236}">
                <a16:creationId xmlns:a16="http://schemas.microsoft.com/office/drawing/2014/main" id="{65916294-1C81-4924-A78A-3FCE2FEB11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V="1">
            <a:off x="9692326" y="4764465"/>
            <a:ext cx="1374742" cy="137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215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885C5AFD-AD9D-4AF8-9E48-68B89B220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売上累計</a:t>
            </a:r>
          </a:p>
        </p:txBody>
      </p:sp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CDCDE473-09AF-4E02-BBA3-6496BAD4BB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7942550"/>
              </p:ext>
            </p:extLst>
          </p:nvPr>
        </p:nvGraphicFramePr>
        <p:xfrm>
          <a:off x="838200" y="2451100"/>
          <a:ext cx="5411771" cy="372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E53C12F-EDFD-492F-B653-BB01A576A6FE}"/>
              </a:ext>
            </a:extLst>
          </p:cNvPr>
          <p:cNvSpPr txBox="1"/>
          <p:nvPr/>
        </p:nvSpPr>
        <p:spPr>
          <a:xfrm>
            <a:off x="2471591" y="1412582"/>
            <a:ext cx="6755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売上累計　</a:t>
            </a:r>
            <a:r>
              <a:rPr lang="en-US" altLang="ja-JP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3.8</a:t>
            </a:r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億円</a:t>
            </a:r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26915523-DB8A-4913-8760-77141FAA6AF6}"/>
              </a:ext>
            </a:extLst>
          </p:cNvPr>
          <p:cNvSpPr/>
          <p:nvPr/>
        </p:nvSpPr>
        <p:spPr>
          <a:xfrm>
            <a:off x="7437749" y="2738145"/>
            <a:ext cx="2978870" cy="2978870"/>
          </a:xfrm>
          <a:prstGeom prst="ellipse">
            <a:avLst/>
          </a:prstGeom>
          <a:solidFill>
            <a:srgbClr val="B5D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前年比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en-US" altLang="ja-JP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+</a:t>
            </a:r>
            <a:r>
              <a:rPr lang="en-US" altLang="ja-JP" sz="6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60</a:t>
            </a:r>
            <a:r>
              <a:rPr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％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113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885C5AFD-AD9D-4AF8-9E48-68B89B220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営業利益</a:t>
            </a:r>
          </a:p>
        </p:txBody>
      </p:sp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CDCDE473-09AF-4E02-BBA3-6496BAD4BB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5529856"/>
              </p:ext>
            </p:extLst>
          </p:nvPr>
        </p:nvGraphicFramePr>
        <p:xfrm>
          <a:off x="838200" y="2451100"/>
          <a:ext cx="5411771" cy="372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E53C12F-EDFD-492F-B653-BB01A576A6FE}"/>
              </a:ext>
            </a:extLst>
          </p:cNvPr>
          <p:cNvSpPr txBox="1"/>
          <p:nvPr/>
        </p:nvSpPr>
        <p:spPr>
          <a:xfrm>
            <a:off x="2471591" y="1412582"/>
            <a:ext cx="6755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大幅黒字化</a:t>
            </a:r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26915523-DB8A-4913-8760-77141FAA6AF6}"/>
              </a:ext>
            </a:extLst>
          </p:cNvPr>
          <p:cNvSpPr/>
          <p:nvPr/>
        </p:nvSpPr>
        <p:spPr>
          <a:xfrm>
            <a:off x="7437749" y="2738145"/>
            <a:ext cx="2978870" cy="2978870"/>
          </a:xfrm>
          <a:prstGeom prst="ellipse">
            <a:avLst/>
          </a:prstGeom>
          <a:solidFill>
            <a:srgbClr val="B5D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前年比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en-US" altLang="ja-JP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+</a:t>
            </a:r>
            <a:r>
              <a:rPr lang="en-US" altLang="ja-JP" sz="6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億円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3924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ワイド画面</PresentationFormat>
  <Paragraphs>25</Paragraphs>
  <Slides>5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BIZ UDPゴシック</vt:lpstr>
      <vt:lpstr>游ゴシック</vt:lpstr>
      <vt:lpstr>Arial</vt:lpstr>
      <vt:lpstr>Office テーマ</vt:lpstr>
      <vt:lpstr>2024年度決算の概要</vt:lpstr>
      <vt:lpstr>2つのメイン事業</vt:lpstr>
      <vt:lpstr>総論</vt:lpstr>
      <vt:lpstr>売上累計</vt:lpstr>
      <vt:lpstr>営業利益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2022-04-07T13:07:33Z</dcterms:created>
  <dcterms:modified xsi:type="dcterms:W3CDTF">2024-12-17T10:45:53Z</dcterms:modified>
</cp:coreProperties>
</file>