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852" r:id="rId1"/>
  </p:sldMasterIdLst>
  <p:notesMasterIdLst>
    <p:notesMasterId r:id="rId9"/>
  </p:notesMasterIdLst>
  <p:sldIdLst>
    <p:sldId id="275" r:id="rId2"/>
    <p:sldId id="276" r:id="rId3"/>
    <p:sldId id="277" r:id="rId4"/>
    <p:sldId id="278" r:id="rId5"/>
    <p:sldId id="279" r:id="rId6"/>
    <p:sldId id="280" r:id="rId7"/>
    <p:sldId id="281" r:id="rId8"/>
  </p:sldIdLst>
  <p:sldSz cx="12192000" cy="6858000"/>
  <p:notesSz cx="6881813" cy="100028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498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7983" y="0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7635E-330C-42A5-BD22-EF1C82F6A51D}" type="datetimeFigureOut">
              <a:rPr kumimoji="1" lang="ja-JP" altLang="en-US" smtClean="0"/>
              <a:t>2022/4/7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41325" y="1250950"/>
            <a:ext cx="5999163" cy="3375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8072" y="4813362"/>
            <a:ext cx="5505669" cy="393883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502119"/>
            <a:ext cx="2981646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7983" y="9502119"/>
            <a:ext cx="2982737" cy="5007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8C4BE-EEE9-44E4-9114-022195AC7AD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37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62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3D3317F8-6F56-487C-B3CB-003D33F3FA0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6EB8292-62B9-47F8-A5A6-CB365D30D4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2616" y="563698"/>
            <a:ext cx="9731188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017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850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3113" y="563698"/>
            <a:ext cx="9720072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コック帽 単色塗りつぶし">
            <a:extLst>
              <a:ext uri="{FF2B5EF4-FFF2-40B4-BE49-F238E27FC236}">
                <a16:creationId xmlns:a16="http://schemas.microsoft.com/office/drawing/2014/main" id="{F6E5ECBD-5999-43C3-89AF-CFDD61542CA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14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837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9" name="グラフィックス 8" descr="コック帽 単色塗りつぶし">
            <a:extLst>
              <a:ext uri="{FF2B5EF4-FFF2-40B4-BE49-F238E27FC236}">
                <a16:creationId xmlns:a16="http://schemas.microsoft.com/office/drawing/2014/main" id="{C71EA721-A054-4823-8C45-F8544098BFF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9790B999-4186-4C02-BBAF-C1BE61C8DC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113" y="563698"/>
            <a:ext cx="9740687" cy="1325563"/>
          </a:xfrm>
        </p:spPr>
        <p:txBody>
          <a:bodyPr/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5562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10" name="グラフィックス 9" descr="コック帽 単色塗りつぶし">
            <a:extLst>
              <a:ext uri="{FF2B5EF4-FFF2-40B4-BE49-F238E27FC236}">
                <a16:creationId xmlns:a16="http://schemas.microsoft.com/office/drawing/2014/main" id="{2D8E5B6E-B55B-47A8-A18A-1A6870FC53B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6CAD4916-A247-47F1-BCCC-6DD8A002EF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43863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82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pic>
        <p:nvPicPr>
          <p:cNvPr id="7" name="グラフィックス 6" descr="コック帽 単色塗りつぶし">
            <a:extLst>
              <a:ext uri="{FF2B5EF4-FFF2-40B4-BE49-F238E27FC236}">
                <a16:creationId xmlns:a16="http://schemas.microsoft.com/office/drawing/2014/main" id="{507C195A-8C9E-4C38-9F61-2CBFE461DD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7408" y="768118"/>
            <a:ext cx="750515" cy="75051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AE619D22-C571-4295-9B41-044F15F037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2613" y="563698"/>
            <a:ext cx="9731187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0274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1966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8042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9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900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svg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0C1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59321" y="5047402"/>
            <a:ext cx="10493093" cy="1286637"/>
          </a:xfrm>
          <a:effectLst/>
        </p:spPr>
        <p:txBody>
          <a:bodyPr>
            <a:normAutofit/>
          </a:bodyPr>
          <a:lstStyle/>
          <a:p>
            <a:r>
              <a:rPr lang="ja-JP" altLang="en-US" sz="4400" spc="300" dirty="0">
                <a:solidFill>
                  <a:schemeClr val="tx1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オンライン料理教室のご案内</a:t>
            </a:r>
          </a:p>
        </p:txBody>
      </p:sp>
      <p:pic>
        <p:nvPicPr>
          <p:cNvPr id="7" name="図 6" descr="ボウルの中にあるサラダ&#10;&#10;自動的に生成された説明">
            <a:extLst>
              <a:ext uri="{FF2B5EF4-FFF2-40B4-BE49-F238E27FC236}">
                <a16:creationId xmlns:a16="http://schemas.microsoft.com/office/drawing/2014/main" id="{33A5BBE0-3BE4-9346-B0A1-EE7364D399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alphaModFix amt="8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6598" y="561867"/>
            <a:ext cx="4701143" cy="4701143"/>
          </a:xfrm>
          <a:prstGeom prst="ellipse">
            <a:avLst/>
          </a:prstGeom>
          <a:solidFill>
            <a:schemeClr val="bg1"/>
          </a:solidFill>
          <a:ln w="34925">
            <a:noFill/>
          </a:ln>
        </p:spPr>
      </p:pic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2719321" y="2649566"/>
            <a:ext cx="6615696" cy="1036389"/>
          </a:xfrm>
          <a:effectLst/>
        </p:spPr>
        <p:txBody>
          <a:bodyPr>
            <a:noAutofit/>
          </a:bodyPr>
          <a:lstStyle/>
          <a:p>
            <a:r>
              <a:rPr lang="en-US" altLang="ja-JP" sz="3300" spc="300" dirty="0">
                <a:latin typeface="Tw Cen MT" panose="020B0602020104020603" pitchFamily="34" charset="0"/>
              </a:rPr>
              <a:t>COOK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LABO</a:t>
            </a:r>
            <a:r>
              <a:rPr lang="ja-JP" altLang="en-US" sz="3300" spc="300" dirty="0">
                <a:latin typeface="Tw Cen MT" panose="020B0602020104020603" pitchFamily="34" charset="0"/>
              </a:rPr>
              <a:t> </a:t>
            </a:r>
            <a:r>
              <a:rPr lang="en-US" altLang="ja-JP" sz="3300" spc="300" dirty="0">
                <a:latin typeface="Tw Cen MT" panose="020B0602020104020603" pitchFamily="34" charset="0"/>
              </a:rPr>
              <a:t>DEKIRU</a:t>
            </a:r>
            <a:endParaRPr lang="ja-JP" altLang="en-US" sz="3300" spc="300" dirty="0">
              <a:latin typeface="Tw Cen MT" panose="020B0602020104020603" pitchFamily="34" charset="0"/>
            </a:endParaRPr>
          </a:p>
        </p:txBody>
      </p:sp>
      <p:pic>
        <p:nvPicPr>
          <p:cNvPr id="18" name="グラフィックス 17" descr="タコス 枠線">
            <a:extLst>
              <a:ext uri="{FF2B5EF4-FFF2-40B4-BE49-F238E27FC236}">
                <a16:creationId xmlns:a16="http://schemas.microsoft.com/office/drawing/2014/main" id="{4FBC902B-8767-4BED-B87F-85C7454F97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2758" y="2079718"/>
            <a:ext cx="1417417" cy="1417417"/>
          </a:xfrm>
          <a:prstGeom prst="rect">
            <a:avLst/>
          </a:prstGeom>
        </p:spPr>
      </p:pic>
      <p:pic>
        <p:nvPicPr>
          <p:cNvPr id="19" name="グラフィックス 18" descr="泡立て器 枠線">
            <a:extLst>
              <a:ext uri="{FF2B5EF4-FFF2-40B4-BE49-F238E27FC236}">
                <a16:creationId xmlns:a16="http://schemas.microsoft.com/office/drawing/2014/main" id="{C92A16B4-4822-4C31-98E9-84CF5C58FB6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414976" y="3188653"/>
            <a:ext cx="1433204" cy="1433204"/>
          </a:xfrm>
          <a:prstGeom prst="rect">
            <a:avLst/>
          </a:prstGeom>
        </p:spPr>
      </p:pic>
      <p:sp>
        <p:nvSpPr>
          <p:cNvPr id="20" name="円/楕円 27">
            <a:extLst>
              <a:ext uri="{FF2B5EF4-FFF2-40B4-BE49-F238E27FC236}">
                <a16:creationId xmlns:a16="http://schemas.microsoft.com/office/drawing/2014/main" id="{86E5FC10-143C-4843-85D4-2B5AA4DB0B57}"/>
              </a:ext>
            </a:extLst>
          </p:cNvPr>
          <p:cNvSpPr/>
          <p:nvPr/>
        </p:nvSpPr>
        <p:spPr>
          <a:xfrm>
            <a:off x="8338203" y="-603448"/>
            <a:ext cx="1770755" cy="1770755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1" name="円/楕円 28">
            <a:extLst>
              <a:ext uri="{FF2B5EF4-FFF2-40B4-BE49-F238E27FC236}">
                <a16:creationId xmlns:a16="http://schemas.microsoft.com/office/drawing/2014/main" id="{606029D6-A878-42B0-9673-B681E2882DC9}"/>
              </a:ext>
            </a:extLst>
          </p:cNvPr>
          <p:cNvSpPr/>
          <p:nvPr/>
        </p:nvSpPr>
        <p:spPr>
          <a:xfrm>
            <a:off x="-384720" y="4514700"/>
            <a:ext cx="1819339" cy="1819339"/>
          </a:xfrm>
          <a:prstGeom prst="ellips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2" name="三角形 8">
            <a:extLst>
              <a:ext uri="{FF2B5EF4-FFF2-40B4-BE49-F238E27FC236}">
                <a16:creationId xmlns:a16="http://schemas.microsoft.com/office/drawing/2014/main" id="{8F77F2B6-E349-4764-A138-8999F8434036}"/>
              </a:ext>
            </a:extLst>
          </p:cNvPr>
          <p:cNvSpPr/>
          <p:nvPr/>
        </p:nvSpPr>
        <p:spPr>
          <a:xfrm rot="2888224">
            <a:off x="2351308" y="462360"/>
            <a:ext cx="1353533" cy="1166839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3" name="三角形 29">
            <a:extLst>
              <a:ext uri="{FF2B5EF4-FFF2-40B4-BE49-F238E27FC236}">
                <a16:creationId xmlns:a16="http://schemas.microsoft.com/office/drawing/2014/main" id="{F877B675-F339-49E7-BC58-51E438227D07}"/>
              </a:ext>
            </a:extLst>
          </p:cNvPr>
          <p:cNvSpPr/>
          <p:nvPr/>
        </p:nvSpPr>
        <p:spPr>
          <a:xfrm rot="19378726">
            <a:off x="10165456" y="5350822"/>
            <a:ext cx="1862570" cy="1605664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pic>
        <p:nvPicPr>
          <p:cNvPr id="24" name="グラフィックス 23" descr="コック帽 枠線">
            <a:extLst>
              <a:ext uri="{FF2B5EF4-FFF2-40B4-BE49-F238E27FC236}">
                <a16:creationId xmlns:a16="http://schemas.microsoft.com/office/drawing/2014/main" id="{C14F3DAE-A023-49F8-AFB6-D8468611614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722451" y="3209793"/>
            <a:ext cx="1693263" cy="1693263"/>
          </a:xfrm>
          <a:prstGeom prst="rect">
            <a:avLst/>
          </a:prstGeom>
        </p:spPr>
      </p:pic>
      <p:pic>
        <p:nvPicPr>
          <p:cNvPr id="25" name="グラフィックス 24" descr="イクラの寿司 枠線">
            <a:extLst>
              <a:ext uri="{FF2B5EF4-FFF2-40B4-BE49-F238E27FC236}">
                <a16:creationId xmlns:a16="http://schemas.microsoft.com/office/drawing/2014/main" id="{8B2E8844-11CD-46A6-BA8D-8C02BF30D9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074958" y="1544695"/>
            <a:ext cx="1693263" cy="1693263"/>
          </a:xfrm>
          <a:prstGeom prst="rect">
            <a:avLst/>
          </a:prstGeom>
        </p:spPr>
      </p:pic>
      <p:sp>
        <p:nvSpPr>
          <p:cNvPr id="26" name="ひし形 25">
            <a:extLst>
              <a:ext uri="{FF2B5EF4-FFF2-40B4-BE49-F238E27FC236}">
                <a16:creationId xmlns:a16="http://schemas.microsoft.com/office/drawing/2014/main" id="{B05D3A3E-2F23-4277-81E1-5D87AFE8D376}"/>
              </a:ext>
            </a:extLst>
          </p:cNvPr>
          <p:cNvSpPr/>
          <p:nvPr/>
        </p:nvSpPr>
        <p:spPr>
          <a:xfrm>
            <a:off x="8386134" y="3523556"/>
            <a:ext cx="1553349" cy="1553349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27" name="ひし形 26">
            <a:extLst>
              <a:ext uri="{FF2B5EF4-FFF2-40B4-BE49-F238E27FC236}">
                <a16:creationId xmlns:a16="http://schemas.microsoft.com/office/drawing/2014/main" id="{EB64EED5-FD1B-40EC-B7A7-0C5BDFFF7D8F}"/>
              </a:ext>
            </a:extLst>
          </p:cNvPr>
          <p:cNvSpPr/>
          <p:nvPr/>
        </p:nvSpPr>
        <p:spPr>
          <a:xfrm>
            <a:off x="-468926" y="-243408"/>
            <a:ext cx="2056705" cy="2056705"/>
          </a:xfrm>
          <a:prstGeom prst="diamond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35" name="三角形 33">
            <a:extLst>
              <a:ext uri="{FF2B5EF4-FFF2-40B4-BE49-F238E27FC236}">
                <a16:creationId xmlns:a16="http://schemas.microsoft.com/office/drawing/2014/main" id="{85A17D9B-9FC2-4BC9-85F1-3B94CF4413B3}"/>
              </a:ext>
            </a:extLst>
          </p:cNvPr>
          <p:cNvSpPr/>
          <p:nvPr/>
        </p:nvSpPr>
        <p:spPr>
          <a:xfrm rot="13902328">
            <a:off x="10387022" y="144141"/>
            <a:ext cx="2213241" cy="1907967"/>
          </a:xfrm>
          <a:prstGeom prst="triangle">
            <a:avLst/>
          </a:prstGeom>
          <a:solidFill>
            <a:srgbClr val="90C159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1067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02092" y="476672"/>
            <a:ext cx="9720072" cy="1499616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オンライン料理教室とは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37923437-B86D-4A4E-882A-FF2368C5E550}"/>
              </a:ext>
            </a:extLst>
          </p:cNvPr>
          <p:cNvGrpSpPr/>
          <p:nvPr/>
        </p:nvGrpSpPr>
        <p:grpSpPr>
          <a:xfrm>
            <a:off x="767408" y="2102123"/>
            <a:ext cx="5199035" cy="1656184"/>
            <a:chOff x="767408" y="2102123"/>
            <a:chExt cx="5199035" cy="165618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B008AB-4CE9-544A-9701-DFC3EC798D74}"/>
                </a:ext>
              </a:extLst>
            </p:cNvPr>
            <p:cNvSpPr/>
            <p:nvPr/>
          </p:nvSpPr>
          <p:spPr>
            <a:xfrm>
              <a:off x="767408" y="2102123"/>
              <a:ext cx="5199035" cy="1656184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12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en-US" altLang="ja-JP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を使った</a:t>
              </a:r>
              <a:endParaRPr kumimoji="1" lang="en-US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オンライン料理教室</a:t>
              </a:r>
              <a:endParaRPr lang="ja-JP" altLang="ja-JP" sz="2400" dirty="0">
                <a:solidFill>
                  <a:prstClr val="white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pic>
          <p:nvPicPr>
            <p:cNvPr id="37" name="グラフィックス 36" descr="ノート PC 単色塗りつぶし">
              <a:extLst>
                <a:ext uri="{FF2B5EF4-FFF2-40B4-BE49-F238E27FC236}">
                  <a16:creationId xmlns:a16="http://schemas.microsoft.com/office/drawing/2014/main" id="{3FF0914E-025D-6E40-8615-087EAF18D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213360" y="2485152"/>
              <a:ext cx="914400" cy="914400"/>
            </a:xfrm>
            <a:prstGeom prst="rect">
              <a:avLst/>
            </a:prstGeom>
          </p:spPr>
        </p:pic>
      </p:grpSp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FF733411-E599-452E-9E93-1164AE698E52}"/>
              </a:ext>
            </a:extLst>
          </p:cNvPr>
          <p:cNvGrpSpPr/>
          <p:nvPr/>
        </p:nvGrpSpPr>
        <p:grpSpPr>
          <a:xfrm>
            <a:off x="767408" y="4005064"/>
            <a:ext cx="5199035" cy="1656184"/>
            <a:chOff x="767408" y="4005064"/>
            <a:chExt cx="5199035" cy="1656184"/>
          </a:xfrm>
        </p:grpSpPr>
        <p:sp>
          <p:nvSpPr>
            <p:cNvPr id="18" name="角丸四角形 17">
              <a:extLst>
                <a:ext uri="{FF2B5EF4-FFF2-40B4-BE49-F238E27FC236}">
                  <a16:creationId xmlns:a16="http://schemas.microsoft.com/office/drawing/2014/main" id="{B62E7182-60A9-804D-B1FE-24F5BCCFE7CF}"/>
                </a:ext>
              </a:extLst>
            </p:cNvPr>
            <p:cNvSpPr/>
            <p:nvPr/>
          </p:nvSpPr>
          <p:spPr>
            <a:xfrm>
              <a:off x="767408" y="4005064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24000" rtlCol="0" anchor="ctr"/>
            <a:lstStyle/>
            <a:p>
              <a:pPr lvl="0" algn="ctr">
                <a:tabLst>
                  <a:tab pos="35560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家庭料理を時短で作る</a:t>
              </a:r>
            </a:p>
            <a:p>
              <a:pPr lvl="0" algn="ctr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レッスンが豊富にある</a:t>
              </a:r>
            </a:p>
          </p:txBody>
        </p:sp>
        <p:pic>
          <p:nvPicPr>
            <p:cNvPr id="40" name="グラフィックス 39" descr="本 単色塗りつぶし">
              <a:extLst>
                <a:ext uri="{FF2B5EF4-FFF2-40B4-BE49-F238E27FC236}">
                  <a16:creationId xmlns:a16="http://schemas.microsoft.com/office/drawing/2014/main" id="{37B7E473-CD57-0B4E-B087-988059B6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29082" y="4386808"/>
              <a:ext cx="914400" cy="914400"/>
            </a:xfrm>
            <a:prstGeom prst="rect">
              <a:avLst/>
            </a:prstGeom>
          </p:spPr>
        </p:pic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82E7A9EE-5F52-49DF-AB3F-00A3C45C324F}"/>
              </a:ext>
            </a:extLst>
          </p:cNvPr>
          <p:cNvGrpSpPr/>
          <p:nvPr/>
        </p:nvGrpSpPr>
        <p:grpSpPr>
          <a:xfrm>
            <a:off x="6226869" y="2102123"/>
            <a:ext cx="5199035" cy="1656184"/>
            <a:chOff x="6226869" y="2102123"/>
            <a:chExt cx="5199035" cy="1656184"/>
          </a:xfrm>
        </p:grpSpPr>
        <p:sp>
          <p:nvSpPr>
            <p:cNvPr id="15" name="角丸四角形 14">
              <a:extLst>
                <a:ext uri="{FF2B5EF4-FFF2-40B4-BE49-F238E27FC236}">
                  <a16:creationId xmlns:a16="http://schemas.microsoft.com/office/drawing/2014/main" id="{D21D316A-AD21-9245-9BBB-E50A89BA91BE}"/>
                </a:ext>
              </a:extLst>
            </p:cNvPr>
            <p:cNvSpPr/>
            <p:nvPr/>
          </p:nvSpPr>
          <p:spPr>
            <a:xfrm>
              <a:off x="6226869" y="2102123"/>
              <a:ext cx="5199035" cy="1656184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584000" rtlCol="0" anchor="ctr"/>
            <a:lstStyle/>
            <a:p>
              <a:pPr lvl="0">
                <a:tabLst>
                  <a:tab pos="0" algn="l"/>
                </a:tabLst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自宅のキッチンで</a:t>
              </a:r>
            </a:p>
            <a:p>
              <a:pPr lvl="0">
                <a:defRPr/>
              </a:pPr>
              <a:r>
                <a:rPr kumimoji="1" lang="ja-JP" altLang="en-US" sz="2400" dirty="0">
                  <a:solidFill>
                    <a:prstClr val="white"/>
                  </a:solidFill>
                  <a:latin typeface="游ゴシック Medium" panose="020B0500000000000000" pitchFamily="50" charset="-128"/>
                  <a:ea typeface="游ゴシック Medium" panose="020B0500000000000000" pitchFamily="50" charset="-128"/>
                </a:rPr>
                <a:t>受講できる</a:t>
              </a:r>
            </a:p>
          </p:txBody>
        </p:sp>
        <p:pic>
          <p:nvPicPr>
            <p:cNvPr id="42" name="グラフィックス 41" descr="泡立て器 単色塗りつぶし">
              <a:extLst>
                <a:ext uri="{FF2B5EF4-FFF2-40B4-BE49-F238E27FC236}">
                  <a16:creationId xmlns:a16="http://schemas.microsoft.com/office/drawing/2014/main" id="{62DF3A61-3137-BF4A-9D39-7D2E0D4173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701690" y="2471290"/>
              <a:ext cx="914400" cy="914400"/>
            </a:xfrm>
            <a:prstGeom prst="rect">
              <a:avLst/>
            </a:prstGeom>
          </p:spPr>
        </p:pic>
      </p:grpSp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7EB8CC75-803C-4B12-BABD-88369E49F31E}"/>
              </a:ext>
            </a:extLst>
          </p:cNvPr>
          <p:cNvGrpSpPr/>
          <p:nvPr/>
        </p:nvGrpSpPr>
        <p:grpSpPr>
          <a:xfrm>
            <a:off x="6226869" y="4005064"/>
            <a:ext cx="5199035" cy="1656184"/>
            <a:chOff x="6226869" y="4005064"/>
            <a:chExt cx="5199035" cy="1656184"/>
          </a:xfrm>
        </p:grpSpPr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463DFCE2-9124-4811-B896-AB773E508722}"/>
                </a:ext>
              </a:extLst>
            </p:cNvPr>
            <p:cNvGrpSpPr/>
            <p:nvPr/>
          </p:nvGrpSpPr>
          <p:grpSpPr>
            <a:xfrm>
              <a:off x="6226869" y="4005064"/>
              <a:ext cx="5199035" cy="1656184"/>
              <a:chOff x="6226869" y="4005064"/>
              <a:chExt cx="5199035" cy="1656184"/>
            </a:xfrm>
          </p:grpSpPr>
          <p:sp>
            <p:nvSpPr>
              <p:cNvPr id="21" name="角丸四角形 20">
                <a:extLst>
                  <a:ext uri="{FF2B5EF4-FFF2-40B4-BE49-F238E27FC236}">
                    <a16:creationId xmlns:a16="http://schemas.microsoft.com/office/drawing/2014/main" id="{DAF68CA5-5DF9-2846-A1D6-8CEFC1F431F6}"/>
                  </a:ext>
                </a:extLst>
              </p:cNvPr>
              <p:cNvSpPr/>
              <p:nvPr/>
            </p:nvSpPr>
            <p:spPr>
              <a:xfrm>
                <a:off x="6226869" y="4005064"/>
                <a:ext cx="5199035" cy="1656184"/>
              </a:xfrm>
              <a:prstGeom prst="roundRect">
                <a:avLst/>
              </a:prstGeom>
              <a:solidFill>
                <a:srgbClr val="90C15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4000" rtlCol="0" anchor="ctr"/>
              <a:lstStyle/>
              <a:p>
                <a:pPr lvl="0" algn="ctr">
                  <a:tabLst>
                    <a:tab pos="355600" algn="l"/>
                    <a:tab pos="2603500" algn="l"/>
                    <a:tab pos="3492500" algn="l"/>
                  </a:tabLst>
                  <a:defRPr/>
                </a:pP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 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1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レッスン（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60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分）</a:t>
                </a:r>
                <a:r>
                  <a:rPr kumimoji="1" lang="en-US" altLang="ja-JP" sz="1600" dirty="0">
                    <a:solidFill>
                      <a:prstClr val="white"/>
                    </a:solidFill>
                  </a:rPr>
                  <a:t>	</a:t>
                </a:r>
                <a:r>
                  <a:rPr kumimoji="1" lang="ja-JP" altLang="en-US" sz="1600" dirty="0">
                    <a:solidFill>
                      <a:prstClr val="white"/>
                    </a:solidFill>
                  </a:rPr>
                  <a:t>初回お試し</a:t>
                </a:r>
              </a:p>
              <a:p>
                <a:pPr algn="ctr">
                  <a:tabLst>
                    <a:tab pos="533400" algn="l"/>
                    <a:tab pos="2514600" algn="l"/>
                    <a:tab pos="2870200" algn="l"/>
                  </a:tabLst>
                  <a:defRPr/>
                </a:pP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  <a:latin typeface="Calibri" panose="020F0502020204030204" pitchFamily="34" charset="0"/>
                    <a:cs typeface="Calibri" panose="020F0502020204030204" pitchFamily="34" charset="0"/>
                  </a:rPr>
                  <a:t>1,000	</a:t>
                </a:r>
                <a:r>
                  <a:rPr kumimoji="1" lang="ja-JP" altLang="en-US" sz="3200" b="1" spc="300" dirty="0">
                    <a:solidFill>
                      <a:prstClr val="white"/>
                    </a:solidFill>
                  </a:rPr>
                  <a:t>￥</a:t>
                </a:r>
                <a:r>
                  <a:rPr kumimoji="1" lang="en-US" altLang="ja-JP" sz="3200" b="1" spc="300" dirty="0">
                    <a:solidFill>
                      <a:prstClr val="white"/>
                    </a:solidFill>
                  </a:rPr>
                  <a:t>500</a:t>
                </a:r>
                <a:endParaRPr kumimoji="1" lang="en-US" altLang="ja-JP" sz="2400" b="1" spc="300" dirty="0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260FE042-2CD2-425A-9442-F39932891D6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623939" y="4422267"/>
                <a:ext cx="0" cy="843481"/>
              </a:xfrm>
              <a:prstGeom prst="line">
                <a:avLst/>
              </a:prstGeom>
              <a:ln w="12700">
                <a:solidFill>
                  <a:srgbClr val="B0DB84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4" name="グラフィックス 43" descr="お金 単色塗りつぶし">
              <a:extLst>
                <a:ext uri="{FF2B5EF4-FFF2-40B4-BE49-F238E27FC236}">
                  <a16:creationId xmlns:a16="http://schemas.microsoft.com/office/drawing/2014/main" id="{1825F3BF-2E86-A948-9A0E-E014D2CD3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6713084" y="4402268"/>
              <a:ext cx="830998" cy="830998"/>
            </a:xfrm>
            <a:prstGeom prst="rect">
              <a:avLst/>
            </a:prstGeom>
          </p:spPr>
        </p:pic>
      </p:grpSp>
      <p:sp>
        <p:nvSpPr>
          <p:cNvPr id="13" name="スライド番号プレースホルダー 12">
            <a:extLst>
              <a:ext uri="{FF2B5EF4-FFF2-40B4-BE49-F238E27FC236}">
                <a16:creationId xmlns:a16="http://schemas.microsoft.com/office/drawing/2014/main" id="{33A6D27F-8A28-435B-9498-37AD4D15E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905067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504" y="548680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レッスン内容（例）</a:t>
            </a:r>
          </a:p>
        </p:txBody>
      </p:sp>
      <p:sp>
        <p:nvSpPr>
          <p:cNvPr id="8" name="コンテンツ プレースホルダー 7">
            <a:extLst>
              <a:ext uri="{FF2B5EF4-FFF2-40B4-BE49-F238E27FC236}">
                <a16:creationId xmlns:a16="http://schemas.microsoft.com/office/drawing/2014/main" id="{2DB3D82F-AE30-49D5-87AB-F088758EF7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1424" y="1869381"/>
            <a:ext cx="9433048" cy="4295924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時短で作る</a:t>
            </a:r>
            <a:r>
              <a:rPr lang="en-US" altLang="ja-JP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6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品作り置き料理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本格的ボロネーゼソース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ふわふわフレンチトースト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レモンとミントの涼やかゼリー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ハーブチキンソテー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油林鶏ネギソースかけ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  <a:buSzPct val="102000"/>
            </a:pP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フライパンで作るぶり</a:t>
            </a:r>
            <a:r>
              <a:rPr lang="ja-JP" altLang="en-US" sz="2300">
                <a:latin typeface="Yu Gothic" panose="020B0400000000000000" pitchFamily="34" charset="-128"/>
                <a:ea typeface="Yu Gothic" panose="020B0400000000000000" pitchFamily="34" charset="-128"/>
              </a:rPr>
              <a:t>の照り焼き　</a:t>
            </a:r>
            <a:r>
              <a:rPr lang="ja-JP" altLang="en-US" sz="2300" dirty="0">
                <a:latin typeface="Yu Gothic" panose="020B0400000000000000" pitchFamily="34" charset="-128"/>
                <a:ea typeface="Yu Gothic" panose="020B0400000000000000" pitchFamily="34" charset="-128"/>
              </a:rPr>
              <a:t>など</a:t>
            </a:r>
            <a:endParaRPr lang="en-US" altLang="ja-JP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  <a:buClr>
                <a:srgbClr val="90C159"/>
              </a:buClr>
            </a:pPr>
            <a:endParaRPr lang="ja-JP" altLang="en-US" sz="2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ED9DE2B-5948-E349-9433-61057539977C}"/>
              </a:ext>
            </a:extLst>
          </p:cNvPr>
          <p:cNvCxnSpPr/>
          <p:nvPr/>
        </p:nvCxnSpPr>
        <p:spPr>
          <a:xfrm>
            <a:off x="911424" y="1869381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1657C50D-7B67-F14B-A3FC-BFC526D5E908}"/>
              </a:ext>
            </a:extLst>
          </p:cNvPr>
          <p:cNvCxnSpPr/>
          <p:nvPr/>
        </p:nvCxnSpPr>
        <p:spPr>
          <a:xfrm>
            <a:off x="911424" y="2485454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EC7DECE-A29F-0346-8A38-EEE2C1306939}"/>
              </a:ext>
            </a:extLst>
          </p:cNvPr>
          <p:cNvCxnSpPr/>
          <p:nvPr/>
        </p:nvCxnSpPr>
        <p:spPr>
          <a:xfrm>
            <a:off x="911424" y="3101527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C6A45A96-875A-E040-B342-A6A61313AED2}"/>
              </a:ext>
            </a:extLst>
          </p:cNvPr>
          <p:cNvCxnSpPr/>
          <p:nvPr/>
        </p:nvCxnSpPr>
        <p:spPr>
          <a:xfrm>
            <a:off x="911424" y="3717600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B889F221-AF77-2E4B-B611-A5654C3D13C6}"/>
              </a:ext>
            </a:extLst>
          </p:cNvPr>
          <p:cNvCxnSpPr/>
          <p:nvPr/>
        </p:nvCxnSpPr>
        <p:spPr>
          <a:xfrm>
            <a:off x="911424" y="4333673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D5099D8C-179B-E74C-9A9E-932E73A27882}"/>
              </a:ext>
            </a:extLst>
          </p:cNvPr>
          <p:cNvCxnSpPr/>
          <p:nvPr/>
        </p:nvCxnSpPr>
        <p:spPr>
          <a:xfrm>
            <a:off x="911424" y="4949746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4B287B93-0872-1D45-B1AB-249EFF30E05C}"/>
              </a:ext>
            </a:extLst>
          </p:cNvPr>
          <p:cNvCxnSpPr/>
          <p:nvPr/>
        </p:nvCxnSpPr>
        <p:spPr>
          <a:xfrm>
            <a:off x="911424" y="556581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E8A92D51-AA79-6F44-ABE1-B0A0D1589A7B}"/>
              </a:ext>
            </a:extLst>
          </p:cNvPr>
          <p:cNvCxnSpPr/>
          <p:nvPr/>
        </p:nvCxnSpPr>
        <p:spPr>
          <a:xfrm>
            <a:off x="911424" y="6181889"/>
            <a:ext cx="5688632" cy="0"/>
          </a:xfrm>
          <a:prstGeom prst="line">
            <a:avLst/>
          </a:prstGeom>
          <a:ln w="12700">
            <a:solidFill>
              <a:srgbClr val="B0DB8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152DB60-2323-4B4C-AB36-CA190A818B22}"/>
              </a:ext>
            </a:extLst>
          </p:cNvPr>
          <p:cNvGrpSpPr/>
          <p:nvPr/>
        </p:nvGrpSpPr>
        <p:grpSpPr>
          <a:xfrm>
            <a:off x="6985308" y="2983744"/>
            <a:ext cx="4580929" cy="3109552"/>
            <a:chOff x="6939300" y="2827453"/>
            <a:chExt cx="4580929" cy="3109552"/>
          </a:xfrm>
        </p:grpSpPr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083F8C42-14A1-634B-8782-EB35AA42A7FC}"/>
                </a:ext>
              </a:extLst>
            </p:cNvPr>
            <p:cNvSpPr/>
            <p:nvPr/>
          </p:nvSpPr>
          <p:spPr>
            <a:xfrm rot="299637">
              <a:off x="7035192" y="2910422"/>
              <a:ext cx="4485037" cy="3026583"/>
            </a:xfrm>
            <a:prstGeom prst="rect">
              <a:avLst/>
            </a:prstGeom>
            <a:solidFill>
              <a:srgbClr val="B0DB84"/>
            </a:solidFill>
            <a:ln w="76200">
              <a:solidFill>
                <a:srgbClr val="B0DB8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  <p:pic>
          <p:nvPicPr>
            <p:cNvPr id="20" name="図 19" descr="皿の上の料理&#10;&#10;自動的に生成された説明">
              <a:extLst>
                <a:ext uri="{FF2B5EF4-FFF2-40B4-BE49-F238E27FC236}">
                  <a16:creationId xmlns:a16="http://schemas.microsoft.com/office/drawing/2014/main" id="{3304D80B-AB69-614C-A0E5-F4885401B1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299637">
              <a:off x="6939301" y="2829702"/>
              <a:ext cx="4485037" cy="3026585"/>
            </a:xfrm>
            <a:prstGeom prst="rect">
              <a:avLst/>
            </a:prstGeom>
            <a:ln w="38100">
              <a:solidFill>
                <a:schemeClr val="bg1"/>
              </a:solidFill>
            </a:ln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FB68D754-EEEC-8945-9B14-0821599031E6}"/>
                </a:ext>
              </a:extLst>
            </p:cNvPr>
            <p:cNvSpPr/>
            <p:nvPr/>
          </p:nvSpPr>
          <p:spPr>
            <a:xfrm rot="299637">
              <a:off x="6939300" y="2827453"/>
              <a:ext cx="4485037" cy="3026583"/>
            </a:xfrm>
            <a:prstGeom prst="rect">
              <a:avLst/>
            </a:prstGeom>
            <a:noFill/>
            <a:ln w="762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ja-JP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endParaRPr>
            </a:p>
          </p:txBody>
        </p:sp>
      </p:grpSp>
      <p:sp>
        <p:nvSpPr>
          <p:cNvPr id="24" name="三角形 23">
            <a:extLst>
              <a:ext uri="{FF2B5EF4-FFF2-40B4-BE49-F238E27FC236}">
                <a16:creationId xmlns:a16="http://schemas.microsoft.com/office/drawing/2014/main" id="{4AFAC1FE-174A-6C4C-BF21-159A2D6A3DD4}"/>
              </a:ext>
            </a:extLst>
          </p:cNvPr>
          <p:cNvSpPr/>
          <p:nvPr/>
        </p:nvSpPr>
        <p:spPr>
          <a:xfrm rot="12029608">
            <a:off x="9956590" y="2316700"/>
            <a:ext cx="587447" cy="987098"/>
          </a:xfrm>
          <a:prstGeom prst="triangle">
            <a:avLst>
              <a:gd name="adj" fmla="val 63541"/>
            </a:avLst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2F039448-773D-064F-938C-62BE306E3F4F}"/>
              </a:ext>
            </a:extLst>
          </p:cNvPr>
          <p:cNvSpPr/>
          <p:nvPr/>
        </p:nvSpPr>
        <p:spPr>
          <a:xfrm>
            <a:off x="7032104" y="541783"/>
            <a:ext cx="4680520" cy="2273113"/>
          </a:xfrm>
          <a:prstGeom prst="ellipse">
            <a:avLst/>
          </a:prstGeom>
          <a:solidFill>
            <a:srgbClr val="90C1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0" bIns="0" rtlCol="0" anchor="t" anchorCtr="0"/>
          <a:lstStyle/>
          <a:p>
            <a:pPr lvl="0">
              <a:defRPr/>
            </a:pP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年末年始を除く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365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日、</a:t>
            </a:r>
          </a:p>
          <a:p>
            <a:pPr lvl="0">
              <a:defRPr/>
            </a:pP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1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日</a:t>
            </a:r>
            <a:r>
              <a:rPr kumimoji="1" lang="en-US" altLang="ja-JP" sz="3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5</a:t>
            </a:r>
            <a:r>
              <a:rPr kumimoji="1" lang="ja-JP" altLang="en-US" sz="240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レッスンを開催。</a:t>
            </a:r>
            <a:endParaRPr kumimoji="1" lang="en-US" altLang="ja-JP" sz="2400" dirty="0">
              <a:solidFill>
                <a:schemeClr val="bg1"/>
              </a:solidFill>
              <a:latin typeface="游ゴシック Medium" panose="020B0500000000000000" pitchFamily="50" charset="-128"/>
              <a:ea typeface="游ゴシック Medium" panose="020B0500000000000000" pitchFamily="50" charset="-128"/>
            </a:endParaRPr>
          </a:p>
          <a:p>
            <a:pPr lvl="0">
              <a:spcBef>
                <a:spcPts val="600"/>
              </a:spcBef>
              <a:defRPr/>
            </a:pPr>
            <a:r>
              <a:rPr kumimoji="1" lang="ja-JP" altLang="en-US" sz="1600" kern="1100" spc="-90" dirty="0">
                <a:solidFill>
                  <a:schemeClr val="bg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レッスン内容は季節ごとに変わります。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C010F6-BEB7-4B12-95FE-E6DD6889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1216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DFE3F5D-BCA0-4B04-A6A7-C4397185BC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2916" y="526191"/>
            <a:ext cx="10515600" cy="1325563"/>
          </a:xfrm>
        </p:spPr>
        <p:txBody>
          <a:bodyPr>
            <a:normAutofit/>
          </a:bodyPr>
          <a:lstStyle/>
          <a:p>
            <a:r>
              <a:rPr kumimoji="1" lang="ja-JP" altLang="en-US" dirty="0"/>
              <a:t>受講方法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9DCE19C7-3CA7-4B30-8B93-3B9DF9190980}"/>
              </a:ext>
            </a:extLst>
          </p:cNvPr>
          <p:cNvGrpSpPr/>
          <p:nvPr/>
        </p:nvGrpSpPr>
        <p:grpSpPr>
          <a:xfrm>
            <a:off x="983432" y="1484784"/>
            <a:ext cx="10149002" cy="4835514"/>
            <a:chOff x="983432" y="1484784"/>
            <a:chExt cx="10149002" cy="4835514"/>
          </a:xfrm>
        </p:grpSpPr>
        <p:sp>
          <p:nvSpPr>
            <p:cNvPr id="6" name="角丸四角形 5">
              <a:extLst>
                <a:ext uri="{FF2B5EF4-FFF2-40B4-BE49-F238E27FC236}">
                  <a16:creationId xmlns:a16="http://schemas.microsoft.com/office/drawing/2014/main" id="{D83FEB9C-85C6-D84B-91FC-564E89547D3A}"/>
                </a:ext>
              </a:extLst>
            </p:cNvPr>
            <p:cNvSpPr/>
            <p:nvPr/>
          </p:nvSpPr>
          <p:spPr>
            <a:xfrm>
              <a:off x="983432" y="18362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01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で</a:t>
              </a:r>
              <a:r>
                <a:rPr kumimoji="1" lang="ja-JP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、受講したいレッスンを申し込む</a:t>
              </a:r>
              <a:endParaRPr kumimoji="1" lang="en-US" altLang="ja-JP" sz="2000" dirty="0">
                <a:latin typeface="Yu Gothic Medium" panose="020B0400000000000000" pitchFamily="34" charset="-128"/>
                <a:ea typeface="Yu Gothic Medium" panose="020B0400000000000000" pitchFamily="34" charset="-128"/>
              </a:endParaRPr>
            </a:p>
          </p:txBody>
        </p:sp>
        <p:sp>
          <p:nvSpPr>
            <p:cNvPr id="8" name="角丸四角形 7">
              <a:extLst>
                <a:ext uri="{FF2B5EF4-FFF2-40B4-BE49-F238E27FC236}">
                  <a16:creationId xmlns:a16="http://schemas.microsoft.com/office/drawing/2014/main" id="{67CFBCB3-00E3-5A46-9F9D-746B337692F5}"/>
                </a:ext>
              </a:extLst>
            </p:cNvPr>
            <p:cNvSpPr/>
            <p:nvPr/>
          </p:nvSpPr>
          <p:spPr>
            <a:xfrm>
              <a:off x="983432" y="274530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02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レッスンに必要な食材を購入しておく</a:t>
              </a:r>
              <a:endPara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w Cen MT" panose="020B0602020104020603" pitchFamily="34" charset="0"/>
                <a:ea typeface="游ゴシック" panose="020B0400000000000000" pitchFamily="50" charset="-128"/>
              </a:endParaRPr>
            </a:p>
          </p:txBody>
        </p:sp>
        <p:sp>
          <p:nvSpPr>
            <p:cNvPr id="30" name="角丸四角形 5">
              <a:extLst>
                <a:ext uri="{FF2B5EF4-FFF2-40B4-BE49-F238E27FC236}">
                  <a16:creationId xmlns:a16="http://schemas.microsoft.com/office/drawing/2014/main" id="{8257A3D7-F154-486E-894A-8724068487AA}"/>
                </a:ext>
              </a:extLst>
            </p:cNvPr>
            <p:cNvSpPr/>
            <p:nvPr/>
          </p:nvSpPr>
          <p:spPr>
            <a:xfrm>
              <a:off x="983432" y="365433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03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専用アプリのマイページから</a:t>
              </a:r>
              <a:r>
                <a:rPr kumimoji="1" lang="en-US" altLang="ja-JP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ZOOM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に入室</a:t>
              </a:r>
            </a:p>
          </p:txBody>
        </p:sp>
        <p:sp>
          <p:nvSpPr>
            <p:cNvPr id="31" name="角丸四角形 7">
              <a:extLst>
                <a:ext uri="{FF2B5EF4-FFF2-40B4-BE49-F238E27FC236}">
                  <a16:creationId xmlns:a16="http://schemas.microsoft.com/office/drawing/2014/main" id="{C07ACC71-5E2E-4B2C-859E-A61E8F1E27A0}"/>
                </a:ext>
              </a:extLst>
            </p:cNvPr>
            <p:cNvSpPr/>
            <p:nvPr/>
          </p:nvSpPr>
          <p:spPr>
            <a:xfrm>
              <a:off x="983432" y="4563359"/>
              <a:ext cx="10149002" cy="750515"/>
            </a:xfrm>
            <a:prstGeom prst="roundRect">
              <a:avLst/>
            </a:prstGeom>
            <a:solidFill>
              <a:srgbClr val="A3CB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96000" tIns="0" rIns="0" bIns="90000" rtlCol="0" anchor="b" anchorCtr="0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04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講師の映像を見て、一緒に料理を行う</a:t>
              </a:r>
            </a:p>
          </p:txBody>
        </p:sp>
        <p:sp>
          <p:nvSpPr>
            <p:cNvPr id="32" name="角丸四角形 5">
              <a:extLst>
                <a:ext uri="{FF2B5EF4-FFF2-40B4-BE49-F238E27FC236}">
                  <a16:creationId xmlns:a16="http://schemas.microsoft.com/office/drawing/2014/main" id="{3657CE2A-965B-4886-9C12-CB486420A9DF}"/>
                </a:ext>
              </a:extLst>
            </p:cNvPr>
            <p:cNvSpPr/>
            <p:nvPr/>
          </p:nvSpPr>
          <p:spPr>
            <a:xfrm>
              <a:off x="983432" y="5472384"/>
              <a:ext cx="10149002" cy="750515"/>
            </a:xfrm>
            <a:prstGeom prst="roundRect">
              <a:avLst/>
            </a:prstGeom>
            <a:solidFill>
              <a:srgbClr val="90C1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396000" tIns="0" rIns="0" bIns="90000" rtlCol="0" anchor="b"/>
            <a:lstStyle/>
            <a:p>
              <a:pPr lvl="0">
                <a:tabLst>
                  <a:tab pos="812800" algn="l"/>
                  <a:tab pos="2601913" algn="l"/>
                </a:tabLst>
                <a:defRPr/>
              </a:pPr>
              <a:r>
                <a:rPr kumimoji="1" lang="en-US" altLang="ja-JP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w Cen MT" panose="020B0602020104020603" pitchFamily="34" charset="0"/>
                  <a:ea typeface="游ゴシック" panose="020B0400000000000000" pitchFamily="50" charset="-128"/>
                </a:rPr>
                <a:t>STEP	</a:t>
              </a:r>
              <a:r>
                <a:rPr kumimoji="1" lang="en-US" altLang="ja-JP" sz="4000" dirty="0">
                  <a:solidFill>
                    <a:prstClr val="white"/>
                  </a:solidFill>
                  <a:latin typeface="Tw Cen MT" panose="020B0602020104020603" pitchFamily="34" charset="0"/>
                  <a:ea typeface="游ゴシック" panose="020B0400000000000000" pitchFamily="50" charset="-128"/>
                </a:rPr>
                <a:t>05</a:t>
              </a:r>
              <a:r>
                <a:rPr kumimoji="1" lang="en-US" altLang="ja-JP" sz="4200" dirty="0">
                  <a:solidFill>
                    <a:prstClr val="white"/>
                  </a:solidFill>
                  <a:latin typeface="+mn-ea"/>
                </a:rPr>
                <a:t>	</a:t>
              </a:r>
              <a:r>
                <a:rPr kumimoji="1" lang="ja-JP" altLang="en-US" sz="2000" dirty="0">
                  <a:latin typeface="Yu Gothic Medium" panose="020B0400000000000000" pitchFamily="34" charset="-128"/>
                  <a:ea typeface="Yu Gothic Medium" panose="020B0400000000000000" pitchFamily="34" charset="-128"/>
                </a:rPr>
                <a:t>料理を食べながら質疑応答</a:t>
              </a:r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34646D49-C9E0-694A-9F83-27CB66E29385}"/>
                </a:ext>
              </a:extLst>
            </p:cNvPr>
            <p:cNvCxnSpPr>
              <a:cxnSpLocks/>
            </p:cNvCxnSpPr>
            <p:nvPr/>
          </p:nvCxnSpPr>
          <p:spPr>
            <a:xfrm>
              <a:off x="3215680" y="1484784"/>
              <a:ext cx="0" cy="4835514"/>
            </a:xfrm>
            <a:prstGeom prst="line">
              <a:avLst/>
            </a:prstGeom>
            <a:ln w="127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スライド番号プレースホルダー 14">
            <a:extLst>
              <a:ext uri="{FF2B5EF4-FFF2-40B4-BE49-F238E27FC236}">
                <a16:creationId xmlns:a16="http://schemas.microsoft.com/office/drawing/2014/main" id="{2723F2AA-DE35-43DF-95D4-216A2BD52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27960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557064" y="548829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タイムスケジュール（例）</a:t>
            </a:r>
          </a:p>
        </p:txBody>
      </p:sp>
      <p:graphicFrame>
        <p:nvGraphicFramePr>
          <p:cNvPr id="5" name="表 5">
            <a:extLst>
              <a:ext uri="{FF2B5EF4-FFF2-40B4-BE49-F238E27FC236}">
                <a16:creationId xmlns:a16="http://schemas.microsoft.com/office/drawing/2014/main" id="{8A734EA8-E774-417A-ADC9-63626E41FC3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74392"/>
          <a:ext cx="10515601" cy="418658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66482">
                  <a:extLst>
                    <a:ext uri="{9D8B030D-6E8A-4147-A177-3AD203B41FA5}">
                      <a16:colId xmlns:a16="http://schemas.microsoft.com/office/drawing/2014/main" val="291478657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8177355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20111780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4074040029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906275433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1502935727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241908080"/>
                    </a:ext>
                  </a:extLst>
                </a:gridCol>
                <a:gridCol w="1407017">
                  <a:extLst>
                    <a:ext uri="{9D8B030D-6E8A-4147-A177-3AD203B41FA5}">
                      <a16:colId xmlns:a16="http://schemas.microsoft.com/office/drawing/2014/main" val="3454496909"/>
                    </a:ext>
                  </a:extLst>
                </a:gridCol>
              </a:tblGrid>
              <a:tr h="477585">
                <a:tc>
                  <a:txBody>
                    <a:bodyPr/>
                    <a:lstStyle/>
                    <a:p>
                      <a:pPr algn="l"/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SUN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MON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TUE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WED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THU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FRI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dirty="0"/>
                        <a:t>SAT</a:t>
                      </a:r>
                      <a:endParaRPr kumimoji="1" lang="ja-JP" altLang="en-US" sz="16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9748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100" dirty="0"/>
                        <a:t>フレンチトースト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29113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13:00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b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</a:rPr>
                        <a:t>フレンチトースト</a:t>
                      </a:r>
                      <a:endParaRPr kumimoji="1" lang="ja-JP" alt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1869088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15:00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377652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17:00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ぶりの照り焼き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デザート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ボロネーゼ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油林鶏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ハーブチキン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6534983"/>
                  </a:ext>
                </a:extLst>
              </a:tr>
              <a:tr h="7418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b="1" dirty="0">
                          <a:solidFill>
                            <a:schemeClr val="bg1"/>
                          </a:solidFill>
                        </a:rPr>
                        <a:t>20:00</a:t>
                      </a:r>
                      <a:endParaRPr kumimoji="1" lang="ja-JP" altLang="en-US" sz="12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作り置き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本格カレー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200" dirty="0"/>
                        <a:t>デザート</a:t>
                      </a:r>
                      <a:endParaRPr kumimoji="1" lang="en-US" altLang="ja-JP" sz="12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7140514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C3000BF-D320-415E-AFD9-EB46EE4ABD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9D457B-7D65-48FA-95AC-D4510A9AF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519261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人気の講師</a:t>
            </a:r>
            <a:r>
              <a:rPr lang="ja-JP" altLang="en-US" dirty="0"/>
              <a:t>陣</a:t>
            </a:r>
            <a:endParaRPr kumimoji="1" lang="ja-JP" altLang="en-US" dirty="0"/>
          </a:p>
        </p:txBody>
      </p:sp>
      <p:pic>
        <p:nvPicPr>
          <p:cNvPr id="7" name="図 6" descr="砂浜で電話をしている人&#10;&#10;中程度の精度で自動的に生成された説明">
            <a:extLst>
              <a:ext uri="{FF2B5EF4-FFF2-40B4-BE49-F238E27FC236}">
                <a16:creationId xmlns:a16="http://schemas.microsoft.com/office/drawing/2014/main" id="{A45A614A-0942-FB48-97ED-6DAF6EB64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14667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9" name="図 8" descr="草の上に立っている女性&#10;&#10;中程度の精度で自動的に生成された説明">
            <a:extLst>
              <a:ext uri="{FF2B5EF4-FFF2-40B4-BE49-F238E27FC236}">
                <a16:creationId xmlns:a16="http://schemas.microsoft.com/office/drawing/2014/main" id="{B42D45E6-EE33-C644-AFFB-334D1144B5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08992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pic>
        <p:nvPicPr>
          <p:cNvPr id="11" name="図 10" descr="髪の長い女性&#10;&#10;自動的に生成された説明">
            <a:extLst>
              <a:ext uri="{FF2B5EF4-FFF2-40B4-BE49-F238E27FC236}">
                <a16:creationId xmlns:a16="http://schemas.microsoft.com/office/drawing/2014/main" id="{93CDD6D8-1757-414A-9082-9E1A7E04668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86773" y="1933056"/>
            <a:ext cx="3209925" cy="3209925"/>
          </a:xfrm>
          <a:prstGeom prst="ellipse">
            <a:avLst/>
          </a:prstGeom>
          <a:ln w="38100">
            <a:solidFill>
              <a:srgbClr val="90C159"/>
            </a:solidFill>
          </a:ln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CF67D961-F460-154A-A072-14AF0B3FB607}"/>
              </a:ext>
            </a:extLst>
          </p:cNvPr>
          <p:cNvSpPr txBox="1"/>
          <p:nvPr/>
        </p:nvSpPr>
        <p:spPr>
          <a:xfrm>
            <a:off x="1397830" y="5724545"/>
            <a:ext cx="22322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作り置きを担当します</a:t>
            </a:r>
            <a:endParaRPr kumimoji="1" lang="ja-JP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</p:txBody>
      </p:sp>
      <p:sp>
        <p:nvSpPr>
          <p:cNvPr id="14" name="角丸四角形 13">
            <a:extLst>
              <a:ext uri="{FF2B5EF4-FFF2-40B4-BE49-F238E27FC236}">
                <a16:creationId xmlns:a16="http://schemas.microsoft.com/office/drawing/2014/main" id="{B9068C80-8D8A-654E-B314-0BF5414719B1}"/>
              </a:ext>
            </a:extLst>
          </p:cNvPr>
          <p:cNvSpPr/>
          <p:nvPr/>
        </p:nvSpPr>
        <p:spPr>
          <a:xfrm>
            <a:off x="132582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1" lang="ja-JP" altLang="en-US" sz="2400" dirty="0">
                <a:solidFill>
                  <a:schemeClr val="tx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南 杏子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272D6E99-7A17-804C-9C33-3F773975426D}"/>
              </a:ext>
            </a:extLst>
          </p:cNvPr>
          <p:cNvSpPr txBox="1"/>
          <p:nvPr/>
        </p:nvSpPr>
        <p:spPr>
          <a:xfrm>
            <a:off x="5018360" y="5724545"/>
            <a:ext cx="2232248" cy="541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游ゴシック" panose="020B0400000000000000" pitchFamily="50" charset="-128"/>
                <a:ea typeface="游ゴシック" panose="020B0400000000000000" pitchFamily="50" charset="-128"/>
                <a:cs typeface="+mn-cs"/>
              </a:rPr>
              <a:t>日本料理と中華料理を担当します</a:t>
            </a:r>
          </a:p>
        </p:txBody>
      </p:sp>
      <p:sp>
        <p:nvSpPr>
          <p:cNvPr id="16" name="角丸四角形 15">
            <a:extLst>
              <a:ext uri="{FF2B5EF4-FFF2-40B4-BE49-F238E27FC236}">
                <a16:creationId xmlns:a16="http://schemas.microsoft.com/office/drawing/2014/main" id="{9C13CE7B-BDC3-E045-958C-69FB5DABA8B3}"/>
              </a:ext>
            </a:extLst>
          </p:cNvPr>
          <p:cNvSpPr/>
          <p:nvPr/>
        </p:nvSpPr>
        <p:spPr>
          <a:xfrm>
            <a:off x="4946352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高橋かおる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6AA14FBF-EA31-F34B-AFE7-0CA76AE24277}"/>
              </a:ext>
            </a:extLst>
          </p:cNvPr>
          <p:cNvSpPr txBox="1"/>
          <p:nvPr/>
        </p:nvSpPr>
        <p:spPr>
          <a:xfrm>
            <a:off x="8700673" y="5724545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肉料理とデザートを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游ゴシック" panose="020B0400000000000000" pitchFamily="50" charset="-128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游ゴシック" panose="020B0400000000000000" pitchFamily="50" charset="-128"/>
                <a:cs typeface="+mn-cs"/>
              </a:rPr>
              <a:t>担当します</a:t>
            </a:r>
          </a:p>
        </p:txBody>
      </p:sp>
      <p:sp>
        <p:nvSpPr>
          <p:cNvPr id="19" name="角丸四角形 18">
            <a:extLst>
              <a:ext uri="{FF2B5EF4-FFF2-40B4-BE49-F238E27FC236}">
                <a16:creationId xmlns:a16="http://schemas.microsoft.com/office/drawing/2014/main" id="{249B85FF-06E6-B344-89EA-687E83293E8E}"/>
              </a:ext>
            </a:extLst>
          </p:cNvPr>
          <p:cNvSpPr/>
          <p:nvPr/>
        </p:nvSpPr>
        <p:spPr>
          <a:xfrm>
            <a:off x="8628665" y="4978179"/>
            <a:ext cx="2376264" cy="60682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38100">
            <a:solidFill>
              <a:srgbClr val="90C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kumimoji="1" lang="ja-JP" altLang="en-US" sz="2400" spc="300" dirty="0">
                <a:solidFill>
                  <a:prstClr val="black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窪田 美樹</a:t>
            </a:r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96C780-CD15-4C41-9E22-703C4851A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71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80159" y="417216"/>
            <a:ext cx="9720072" cy="1499616"/>
          </a:xfrm>
        </p:spPr>
        <p:txBody>
          <a:bodyPr/>
          <a:lstStyle/>
          <a:p>
            <a:r>
              <a:rPr kumimoji="1" lang="ja-JP" altLang="en-US" dirty="0"/>
              <a:t>料金システム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1322686" y="1906010"/>
          <a:ext cx="9546628" cy="39960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632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6958">
                  <a:extLst>
                    <a:ext uri="{9D8B030D-6E8A-4147-A177-3AD203B41FA5}">
                      <a16:colId xmlns:a16="http://schemas.microsoft.com/office/drawing/2014/main" val="2827443863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  </a:t>
                      </a:r>
                      <a:r>
                        <a:rPr lang="ja-JP" altLang="en-US" sz="2000" dirty="0"/>
                        <a:t>コース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  </a:t>
                      </a:r>
                      <a:r>
                        <a:rPr lang="ja-JP" altLang="en-US" sz="2000"/>
                        <a:t>料金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ja-JP" altLang="en-US" sz="2000" dirty="0"/>
                        <a:t>有効期限</a:t>
                      </a:r>
                      <a:endParaRPr lang="en-US" altLang="ja-JP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0C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初回お試しコース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400" b="1" dirty="0">
                          <a:solidFill>
                            <a:srgbClr val="90C159"/>
                          </a:solidFill>
                        </a:rPr>
                        <a:t>\500</a:t>
                      </a:r>
                      <a:endParaRPr kumimoji="1" lang="ja-JP" altLang="en-US" sz="2400" b="1" dirty="0">
                        <a:solidFill>
                          <a:srgbClr val="90C159"/>
                        </a:solidFill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400" b="1" dirty="0">
                          <a:solidFill>
                            <a:srgbClr val="90C159"/>
                          </a:solidFill>
                        </a:rPr>
                        <a:t>1</a:t>
                      </a:r>
                      <a:r>
                        <a:rPr kumimoji="1" lang="ja-JP" altLang="en-US" sz="2400" b="1" dirty="0">
                          <a:solidFill>
                            <a:srgbClr val="90C159"/>
                          </a:solidFill>
                        </a:rPr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kUpDiag">
                      <a:fgClr>
                        <a:srgbClr val="C6E8AD"/>
                      </a:fgClr>
                      <a:bgClr>
                        <a:srgbClr val="EEF5E9"/>
                      </a:bgClr>
                    </a:patt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\1,000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018801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5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2000" dirty="0"/>
                        <a:t>\4,500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3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400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000" dirty="0"/>
                        <a:t>10</a:t>
                      </a:r>
                      <a:r>
                        <a:rPr kumimoji="1" lang="ja-JP" altLang="en-US" sz="2000" dirty="0"/>
                        <a:t>回チケット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2000" dirty="0"/>
                        <a:t>\9,000</a:t>
                      </a:r>
                      <a:r>
                        <a:rPr lang="ja-JP" altLang="en-US" sz="2000" dirty="0"/>
                        <a:t>　</a:t>
                      </a:r>
                      <a:endParaRPr kumimoji="1" lang="ja-JP" altLang="en-US" sz="2000" dirty="0"/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2000" dirty="0"/>
                        <a:t>6</a:t>
                      </a:r>
                      <a:r>
                        <a:rPr kumimoji="1" lang="ja-JP" altLang="en-US" sz="2000" dirty="0"/>
                        <a:t>か月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F0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C26B8E2-7E95-4405-B5A0-9640DA61B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710DC-EB67-45C1-B7D7-3284102C0403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7033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310</Words>
  <Application>Microsoft Office PowerPoint</Application>
  <PresentationFormat>ワイド画面</PresentationFormat>
  <Paragraphs>106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Yu Gothic Medium</vt:lpstr>
      <vt:lpstr>Yu Gothic</vt:lpstr>
      <vt:lpstr>Yu Gothic</vt:lpstr>
      <vt:lpstr>游ゴシック Medium</vt:lpstr>
      <vt:lpstr>Arial</vt:lpstr>
      <vt:lpstr>Calibri</vt:lpstr>
      <vt:lpstr>Calibri Light</vt:lpstr>
      <vt:lpstr>Tw Cen MT</vt:lpstr>
      <vt:lpstr>Office テーマ</vt:lpstr>
      <vt:lpstr>オンライン料理教室のご案内</vt:lpstr>
      <vt:lpstr>オンライン料理教室とは</vt:lpstr>
      <vt:lpstr>レッスン内容（例）</vt:lpstr>
      <vt:lpstr>受講方法</vt:lpstr>
      <vt:lpstr>タイムスケジュール（例）</vt:lpstr>
      <vt:lpstr>人気の講師陣</vt:lpstr>
      <vt:lpstr>料金システム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2022-01-21T14:27:52Z</dcterms:created>
  <dcterms:modified xsi:type="dcterms:W3CDTF">2022-04-07T09:45:47Z</dcterms:modified>
</cp:coreProperties>
</file>