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62" r:id="rId2"/>
    <p:sldId id="260" r:id="rId3"/>
    <p:sldId id="261" r:id="rId4"/>
    <p:sldId id="258" r:id="rId5"/>
    <p:sldId id="25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72107" autoAdjust="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市場規模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#,##0_);[Red]\(#,##0\)</c:formatCode>
                <c:ptCount val="4"/>
                <c:pt idx="0">
                  <c:v>5900</c:v>
                </c:pt>
                <c:pt idx="1">
                  <c:v>6200</c:v>
                </c:pt>
                <c:pt idx="2">
                  <c:v>6700</c:v>
                </c:pt>
                <c:pt idx="3">
                  <c:v>7400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03-479D-A11B-8A5D0E56344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82249232"/>
        <c:axId val="682250544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当社シェア</c:v>
                </c:pt>
              </c:strCache>
            </c:strRef>
          </c:tx>
          <c:spPr>
            <a:ln w="38100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General\%</c:formatCode>
                <c:ptCount val="4"/>
                <c:pt idx="0">
                  <c:v>39.6</c:v>
                </c:pt>
                <c:pt idx="1">
                  <c:v>42.8</c:v>
                </c:pt>
                <c:pt idx="2">
                  <c:v>48.3</c:v>
                </c:pt>
                <c:pt idx="3">
                  <c:v>51.5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A03-479D-A11B-8A5D0E56344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78691144"/>
        <c:axId val="503512632"/>
      </c:lineChart>
      <c:catAx>
        <c:axId val="6822492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82250544"/>
        <c:crosses val="autoZero"/>
        <c:auto val="1"/>
        <c:lblAlgn val="ctr"/>
        <c:lblOffset val="100"/>
        <c:noMultiLvlLbl val="0"/>
      </c:catAx>
      <c:valAx>
        <c:axId val="6822505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82249232"/>
        <c:crosses val="autoZero"/>
        <c:crossBetween val="between"/>
      </c:valAx>
      <c:valAx>
        <c:axId val="503512632"/>
        <c:scaling>
          <c:orientation val="minMax"/>
          <c:max val="100"/>
          <c:min val="0"/>
        </c:scaling>
        <c:delete val="0"/>
        <c:axPos val="r"/>
        <c:numFmt formatCode="General\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678691144"/>
        <c:crosses val="max"/>
        <c:crossBetween val="between"/>
      </c:valAx>
      <c:catAx>
        <c:axId val="6786911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0351263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売上金額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2013年</c:v>
                </c:pt>
                <c:pt idx="1">
                  <c:v>2014年</c:v>
                </c:pt>
                <c:pt idx="2">
                  <c:v>2015年</c:v>
                </c:pt>
                <c:pt idx="3">
                  <c:v>2016年</c:v>
                </c:pt>
                <c:pt idx="4">
                  <c:v>2017年</c:v>
                </c:pt>
                <c:pt idx="5">
                  <c:v>2018年</c:v>
                </c:pt>
                <c:pt idx="6">
                  <c:v>2019年</c:v>
                </c:pt>
                <c:pt idx="7">
                  <c:v>2020年</c:v>
                </c:pt>
                <c:pt idx="8">
                  <c:v>2021年</c:v>
                </c:pt>
                <c:pt idx="9">
                  <c:v>2022年</c:v>
                </c:pt>
                <c:pt idx="10">
                  <c:v>2023年</c:v>
                </c:pt>
                <c:pt idx="11">
                  <c:v>2024年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750</c:v>
                </c:pt>
                <c:pt idx="1">
                  <c:v>830</c:v>
                </c:pt>
                <c:pt idx="2">
                  <c:v>990</c:v>
                </c:pt>
                <c:pt idx="3">
                  <c:v>1120</c:v>
                </c:pt>
                <c:pt idx="4">
                  <c:v>1240</c:v>
                </c:pt>
                <c:pt idx="5">
                  <c:v>1280</c:v>
                </c:pt>
                <c:pt idx="6">
                  <c:v>1330</c:v>
                </c:pt>
                <c:pt idx="7">
                  <c:v>1420</c:v>
                </c:pt>
                <c:pt idx="8">
                  <c:v>1550</c:v>
                </c:pt>
                <c:pt idx="9">
                  <c:v>1740</c:v>
                </c:pt>
                <c:pt idx="10">
                  <c:v>1890</c:v>
                </c:pt>
                <c:pt idx="11">
                  <c:v>2050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57F-4DCE-A20C-B5E81C97A5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34730568"/>
        <c:axId val="734738768"/>
      </c:barChart>
      <c:catAx>
        <c:axId val="7347305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34738768"/>
        <c:crosses val="autoZero"/>
        <c:auto val="1"/>
        <c:lblAlgn val="ctr"/>
        <c:lblOffset val="100"/>
        <c:noMultiLvlLbl val="0"/>
      </c:catAx>
      <c:valAx>
        <c:axId val="734738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34730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DFE37A-C2AF-4269-AFB0-2C30D0B5842C}" type="doc">
      <dgm:prSet loTypeId="urn:microsoft.com/office/officeart/2005/8/layout/cycle4" loCatId="cycle" qsTypeId="urn:microsoft.com/office/officeart/2005/8/quickstyle/simple1" qsCatId="simple" csTypeId="urn:microsoft.com/office/officeart/2005/8/colors/accent3_3" csCatId="accent3" phldr="1"/>
      <dgm:spPr/>
      <dgm:t>
        <a:bodyPr/>
        <a:lstStyle/>
        <a:p>
          <a:endParaRPr kumimoji="1" lang="ja-JP" altLang="en-US"/>
        </a:p>
      </dgm:t>
    </dgm:pt>
    <dgm:pt modelId="{90D4276C-367E-4987-B647-C481D9C43A35}">
      <dgm:prSet/>
      <dgm:spPr/>
      <dgm:t>
        <a:bodyPr/>
        <a:lstStyle/>
        <a:p>
          <a:r>
            <a:rPr kumimoji="1" lang="ja-JP" dirty="0"/>
            <a:t>新機種の売行好調</a:t>
          </a:r>
          <a:endParaRPr lang="ja-JP" dirty="0"/>
        </a:p>
      </dgm:t>
    </dgm:pt>
    <dgm:pt modelId="{4BB00924-0D50-4E2E-A962-F518A6BC8E48}" type="parTrans" cxnId="{DF1DB13E-348B-411B-A9C4-F51D1D018091}">
      <dgm:prSet/>
      <dgm:spPr/>
      <dgm:t>
        <a:bodyPr/>
        <a:lstStyle/>
        <a:p>
          <a:endParaRPr kumimoji="1" lang="ja-JP" altLang="en-US"/>
        </a:p>
      </dgm:t>
    </dgm:pt>
    <dgm:pt modelId="{25426FE1-215C-4799-9475-E90B5FA3694C}" type="sibTrans" cxnId="{DF1DB13E-348B-411B-A9C4-F51D1D018091}">
      <dgm:prSet/>
      <dgm:spPr/>
      <dgm:t>
        <a:bodyPr/>
        <a:lstStyle/>
        <a:p>
          <a:endParaRPr kumimoji="1" lang="ja-JP" altLang="en-US"/>
        </a:p>
      </dgm:t>
    </dgm:pt>
    <dgm:pt modelId="{7D422DD8-17D7-4F01-A234-AD454234D0E9}">
      <dgm:prSet/>
      <dgm:spPr/>
      <dgm:t>
        <a:bodyPr/>
        <a:lstStyle/>
        <a:p>
          <a:r>
            <a:rPr kumimoji="1" lang="ja-JP" dirty="0"/>
            <a:t>乗り換え客の増加</a:t>
          </a:r>
          <a:endParaRPr lang="ja-JP" dirty="0"/>
        </a:p>
      </dgm:t>
    </dgm:pt>
    <dgm:pt modelId="{24DEF143-7390-4DC9-97DB-07F66527173A}" type="parTrans" cxnId="{9CE30038-DA86-4C07-BEE2-A04AF99DB1E2}">
      <dgm:prSet/>
      <dgm:spPr/>
      <dgm:t>
        <a:bodyPr/>
        <a:lstStyle/>
        <a:p>
          <a:endParaRPr kumimoji="1" lang="ja-JP" altLang="en-US"/>
        </a:p>
      </dgm:t>
    </dgm:pt>
    <dgm:pt modelId="{EA7AE7F3-65AC-4B53-A0E2-03372115B5EA}" type="sibTrans" cxnId="{9CE30038-DA86-4C07-BEE2-A04AF99DB1E2}">
      <dgm:prSet/>
      <dgm:spPr/>
      <dgm:t>
        <a:bodyPr/>
        <a:lstStyle/>
        <a:p>
          <a:endParaRPr kumimoji="1" lang="ja-JP" altLang="en-US"/>
        </a:p>
      </dgm:t>
    </dgm:pt>
    <dgm:pt modelId="{9930BB4A-355F-42FA-B58E-3A5741693CFE}">
      <dgm:prSet/>
      <dgm:spPr/>
      <dgm:t>
        <a:bodyPr/>
        <a:lstStyle/>
        <a:p>
          <a:r>
            <a:rPr kumimoji="1" lang="ja-JP" altLang="en-US" dirty="0"/>
            <a:t>駅中</a:t>
          </a:r>
          <a:r>
            <a:rPr kumimoji="1" lang="ja-JP" dirty="0"/>
            <a:t>店舗の拡大</a:t>
          </a:r>
          <a:endParaRPr lang="ja-JP" dirty="0"/>
        </a:p>
      </dgm:t>
    </dgm:pt>
    <dgm:pt modelId="{5CEE80F1-87CC-42E3-BA14-C3981B1E71C7}" type="parTrans" cxnId="{0210F4A0-5D67-4628-9A97-178BBA34A6FF}">
      <dgm:prSet/>
      <dgm:spPr/>
      <dgm:t>
        <a:bodyPr/>
        <a:lstStyle/>
        <a:p>
          <a:endParaRPr kumimoji="1" lang="ja-JP" altLang="en-US"/>
        </a:p>
      </dgm:t>
    </dgm:pt>
    <dgm:pt modelId="{0A26438B-634B-4B5A-9868-89292275B124}" type="sibTrans" cxnId="{0210F4A0-5D67-4628-9A97-178BBA34A6FF}">
      <dgm:prSet/>
      <dgm:spPr/>
      <dgm:t>
        <a:bodyPr/>
        <a:lstStyle/>
        <a:p>
          <a:endParaRPr kumimoji="1" lang="ja-JP" altLang="en-US"/>
        </a:p>
      </dgm:t>
    </dgm:pt>
    <dgm:pt modelId="{9C235264-0B13-4730-96F6-E782300B2EAC}">
      <dgm:prSet/>
      <dgm:spPr/>
      <dgm:t>
        <a:bodyPr/>
        <a:lstStyle/>
        <a:p>
          <a:r>
            <a:rPr kumimoji="1" lang="ja-JP" dirty="0"/>
            <a:t>通信拠点の増設</a:t>
          </a:r>
          <a:endParaRPr lang="ja-JP" dirty="0"/>
        </a:p>
      </dgm:t>
    </dgm:pt>
    <dgm:pt modelId="{0509E7AC-8B28-43CE-808F-C4A5788D1907}" type="parTrans" cxnId="{8F7F10B6-5C88-4F21-AFB6-A2C060C3D8EE}">
      <dgm:prSet/>
      <dgm:spPr/>
      <dgm:t>
        <a:bodyPr/>
        <a:lstStyle/>
        <a:p>
          <a:endParaRPr kumimoji="1" lang="ja-JP" altLang="en-US"/>
        </a:p>
      </dgm:t>
    </dgm:pt>
    <dgm:pt modelId="{68E3A312-6895-44FE-99BC-5EE25801F5F8}" type="sibTrans" cxnId="{8F7F10B6-5C88-4F21-AFB6-A2C060C3D8EE}">
      <dgm:prSet/>
      <dgm:spPr/>
      <dgm:t>
        <a:bodyPr/>
        <a:lstStyle/>
        <a:p>
          <a:endParaRPr kumimoji="1" lang="ja-JP" altLang="en-US"/>
        </a:p>
      </dgm:t>
    </dgm:pt>
    <dgm:pt modelId="{BCA16338-C09D-4FA4-BC57-C13BF856FE94}" type="pres">
      <dgm:prSet presAssocID="{49DFE37A-C2AF-4269-AFB0-2C30D0B5842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</dgm:pt>
    <dgm:pt modelId="{AEA10E6E-97FA-4607-908B-39A050138E57}" type="pres">
      <dgm:prSet presAssocID="{49DFE37A-C2AF-4269-AFB0-2C30D0B5842C}" presName="children" presStyleCnt="0"/>
      <dgm:spPr/>
    </dgm:pt>
    <dgm:pt modelId="{683B3162-5298-4EA8-84D9-0ECFE7A7BF70}" type="pres">
      <dgm:prSet presAssocID="{49DFE37A-C2AF-4269-AFB0-2C30D0B5842C}" presName="childPlaceholder" presStyleCnt="0"/>
      <dgm:spPr/>
    </dgm:pt>
    <dgm:pt modelId="{A611E251-D3C2-4653-BA52-B3D16EFC8480}" type="pres">
      <dgm:prSet presAssocID="{49DFE37A-C2AF-4269-AFB0-2C30D0B5842C}" presName="circle" presStyleCnt="0"/>
      <dgm:spPr/>
    </dgm:pt>
    <dgm:pt modelId="{949AE87C-00D2-42E2-9385-BE36636D2572}" type="pres">
      <dgm:prSet presAssocID="{49DFE37A-C2AF-4269-AFB0-2C30D0B5842C}" presName="quadrant1" presStyleLbl="node1" presStyleIdx="0" presStyleCnt="4">
        <dgm:presLayoutVars>
          <dgm:chMax val="1"/>
          <dgm:bulletEnabled val="1"/>
        </dgm:presLayoutVars>
      </dgm:prSet>
      <dgm:spPr/>
    </dgm:pt>
    <dgm:pt modelId="{ABF7A162-B262-4985-B87C-B5E4466E2DBF}" type="pres">
      <dgm:prSet presAssocID="{49DFE37A-C2AF-4269-AFB0-2C30D0B5842C}" presName="quadrant2" presStyleLbl="node1" presStyleIdx="1" presStyleCnt="4">
        <dgm:presLayoutVars>
          <dgm:chMax val="1"/>
          <dgm:bulletEnabled val="1"/>
        </dgm:presLayoutVars>
      </dgm:prSet>
      <dgm:spPr/>
    </dgm:pt>
    <dgm:pt modelId="{53CC2AC3-A722-4753-BCC3-6590AC1FFBB2}" type="pres">
      <dgm:prSet presAssocID="{49DFE37A-C2AF-4269-AFB0-2C30D0B5842C}" presName="quadrant3" presStyleLbl="node1" presStyleIdx="2" presStyleCnt="4">
        <dgm:presLayoutVars>
          <dgm:chMax val="1"/>
          <dgm:bulletEnabled val="1"/>
        </dgm:presLayoutVars>
      </dgm:prSet>
      <dgm:spPr/>
    </dgm:pt>
    <dgm:pt modelId="{0C61CCC9-A58B-4438-8CD2-FCB41A211DAB}" type="pres">
      <dgm:prSet presAssocID="{49DFE37A-C2AF-4269-AFB0-2C30D0B5842C}" presName="quadrant4" presStyleLbl="node1" presStyleIdx="3" presStyleCnt="4">
        <dgm:presLayoutVars>
          <dgm:chMax val="1"/>
          <dgm:bulletEnabled val="1"/>
        </dgm:presLayoutVars>
      </dgm:prSet>
      <dgm:spPr/>
    </dgm:pt>
    <dgm:pt modelId="{477E58D1-F369-4FE9-810D-617ADEC2EAC8}" type="pres">
      <dgm:prSet presAssocID="{49DFE37A-C2AF-4269-AFB0-2C30D0B5842C}" presName="quadrantPlaceholder" presStyleCnt="0"/>
      <dgm:spPr/>
    </dgm:pt>
    <dgm:pt modelId="{0FF847AA-7F8D-453D-8FB2-D02511235ABC}" type="pres">
      <dgm:prSet presAssocID="{49DFE37A-C2AF-4269-AFB0-2C30D0B5842C}" presName="center1" presStyleLbl="fgShp" presStyleIdx="0" presStyleCnt="2"/>
      <dgm:spPr/>
    </dgm:pt>
    <dgm:pt modelId="{1C5BA379-1274-493F-9C74-66F394E25AF8}" type="pres">
      <dgm:prSet presAssocID="{49DFE37A-C2AF-4269-AFB0-2C30D0B5842C}" presName="center2" presStyleLbl="fgShp" presStyleIdx="1" presStyleCnt="2"/>
      <dgm:spPr/>
    </dgm:pt>
  </dgm:ptLst>
  <dgm:cxnLst>
    <dgm:cxn modelId="{45744503-1FF1-4A89-85D1-91B45E9CFF8E}" type="presOf" srcId="{9C235264-0B13-4730-96F6-E782300B2EAC}" destId="{0C61CCC9-A58B-4438-8CD2-FCB41A211DAB}" srcOrd="0" destOrd="0" presId="urn:microsoft.com/office/officeart/2005/8/layout/cycle4"/>
    <dgm:cxn modelId="{9CE30038-DA86-4C07-BEE2-A04AF99DB1E2}" srcId="{49DFE37A-C2AF-4269-AFB0-2C30D0B5842C}" destId="{7D422DD8-17D7-4F01-A234-AD454234D0E9}" srcOrd="1" destOrd="0" parTransId="{24DEF143-7390-4DC9-97DB-07F66527173A}" sibTransId="{EA7AE7F3-65AC-4B53-A0E2-03372115B5EA}"/>
    <dgm:cxn modelId="{DF1DB13E-348B-411B-A9C4-F51D1D018091}" srcId="{49DFE37A-C2AF-4269-AFB0-2C30D0B5842C}" destId="{90D4276C-367E-4987-B647-C481D9C43A35}" srcOrd="0" destOrd="0" parTransId="{4BB00924-0D50-4E2E-A962-F518A6BC8E48}" sibTransId="{25426FE1-215C-4799-9475-E90B5FA3694C}"/>
    <dgm:cxn modelId="{2F4C0857-07B2-4399-8AA4-46659AF5128F}" type="presOf" srcId="{49DFE37A-C2AF-4269-AFB0-2C30D0B5842C}" destId="{BCA16338-C09D-4FA4-BC57-C13BF856FE94}" srcOrd="0" destOrd="0" presId="urn:microsoft.com/office/officeart/2005/8/layout/cycle4"/>
    <dgm:cxn modelId="{0210F4A0-5D67-4628-9A97-178BBA34A6FF}" srcId="{49DFE37A-C2AF-4269-AFB0-2C30D0B5842C}" destId="{9930BB4A-355F-42FA-B58E-3A5741693CFE}" srcOrd="2" destOrd="0" parTransId="{5CEE80F1-87CC-42E3-BA14-C3981B1E71C7}" sibTransId="{0A26438B-634B-4B5A-9868-89292275B124}"/>
    <dgm:cxn modelId="{C17633A8-D3D6-4218-9603-20E8829E38BB}" type="presOf" srcId="{7D422DD8-17D7-4F01-A234-AD454234D0E9}" destId="{ABF7A162-B262-4985-B87C-B5E4466E2DBF}" srcOrd="0" destOrd="0" presId="urn:microsoft.com/office/officeart/2005/8/layout/cycle4"/>
    <dgm:cxn modelId="{8F7F10B6-5C88-4F21-AFB6-A2C060C3D8EE}" srcId="{49DFE37A-C2AF-4269-AFB0-2C30D0B5842C}" destId="{9C235264-0B13-4730-96F6-E782300B2EAC}" srcOrd="3" destOrd="0" parTransId="{0509E7AC-8B28-43CE-808F-C4A5788D1907}" sibTransId="{68E3A312-6895-44FE-99BC-5EE25801F5F8}"/>
    <dgm:cxn modelId="{963426CD-0F5E-4DEE-829A-F812690C8ABD}" type="presOf" srcId="{90D4276C-367E-4987-B647-C481D9C43A35}" destId="{949AE87C-00D2-42E2-9385-BE36636D2572}" srcOrd="0" destOrd="0" presId="urn:microsoft.com/office/officeart/2005/8/layout/cycle4"/>
    <dgm:cxn modelId="{14DE8BEE-5FCB-433B-9E07-1FE0988B5420}" type="presOf" srcId="{9930BB4A-355F-42FA-B58E-3A5741693CFE}" destId="{53CC2AC3-A722-4753-BCC3-6590AC1FFBB2}" srcOrd="0" destOrd="0" presId="urn:microsoft.com/office/officeart/2005/8/layout/cycle4"/>
    <dgm:cxn modelId="{3A79349D-CCDE-4514-9BB3-6C521BC0D0C3}" type="presParOf" srcId="{BCA16338-C09D-4FA4-BC57-C13BF856FE94}" destId="{AEA10E6E-97FA-4607-908B-39A050138E57}" srcOrd="0" destOrd="0" presId="urn:microsoft.com/office/officeart/2005/8/layout/cycle4"/>
    <dgm:cxn modelId="{38888A3F-DAE8-43A1-9CB7-97A5BB017DC7}" type="presParOf" srcId="{AEA10E6E-97FA-4607-908B-39A050138E57}" destId="{683B3162-5298-4EA8-84D9-0ECFE7A7BF70}" srcOrd="0" destOrd="0" presId="urn:microsoft.com/office/officeart/2005/8/layout/cycle4"/>
    <dgm:cxn modelId="{02AE5287-188C-4DE7-9B4A-69AD1AE03BF0}" type="presParOf" srcId="{BCA16338-C09D-4FA4-BC57-C13BF856FE94}" destId="{A611E251-D3C2-4653-BA52-B3D16EFC8480}" srcOrd="1" destOrd="0" presId="urn:microsoft.com/office/officeart/2005/8/layout/cycle4"/>
    <dgm:cxn modelId="{CD9900D3-E9C7-4CEE-9960-EEE8B67ED721}" type="presParOf" srcId="{A611E251-D3C2-4653-BA52-B3D16EFC8480}" destId="{949AE87C-00D2-42E2-9385-BE36636D2572}" srcOrd="0" destOrd="0" presId="urn:microsoft.com/office/officeart/2005/8/layout/cycle4"/>
    <dgm:cxn modelId="{ABD0AA73-F691-4258-AEAA-DA8F741E33D2}" type="presParOf" srcId="{A611E251-D3C2-4653-BA52-B3D16EFC8480}" destId="{ABF7A162-B262-4985-B87C-B5E4466E2DBF}" srcOrd="1" destOrd="0" presId="urn:microsoft.com/office/officeart/2005/8/layout/cycle4"/>
    <dgm:cxn modelId="{3389E9D1-2D42-4B96-9250-0EF3F5DFE9D7}" type="presParOf" srcId="{A611E251-D3C2-4653-BA52-B3D16EFC8480}" destId="{53CC2AC3-A722-4753-BCC3-6590AC1FFBB2}" srcOrd="2" destOrd="0" presId="urn:microsoft.com/office/officeart/2005/8/layout/cycle4"/>
    <dgm:cxn modelId="{DFB29679-FCC9-4906-B5D4-617542A19188}" type="presParOf" srcId="{A611E251-D3C2-4653-BA52-B3D16EFC8480}" destId="{0C61CCC9-A58B-4438-8CD2-FCB41A211DAB}" srcOrd="3" destOrd="0" presId="urn:microsoft.com/office/officeart/2005/8/layout/cycle4"/>
    <dgm:cxn modelId="{5F557B70-A491-4480-8D51-A8CDE07475B3}" type="presParOf" srcId="{A611E251-D3C2-4653-BA52-B3D16EFC8480}" destId="{477E58D1-F369-4FE9-810D-617ADEC2EAC8}" srcOrd="4" destOrd="0" presId="urn:microsoft.com/office/officeart/2005/8/layout/cycle4"/>
    <dgm:cxn modelId="{FDA99EAE-FEFC-4F0B-9F52-0F9554E3AFE5}" type="presParOf" srcId="{BCA16338-C09D-4FA4-BC57-C13BF856FE94}" destId="{0FF847AA-7F8D-453D-8FB2-D02511235ABC}" srcOrd="2" destOrd="0" presId="urn:microsoft.com/office/officeart/2005/8/layout/cycle4"/>
    <dgm:cxn modelId="{668A9C27-4909-4379-9E7E-1D03555F42AB}" type="presParOf" srcId="{BCA16338-C09D-4FA4-BC57-C13BF856FE94}" destId="{1C5BA379-1274-493F-9C74-66F394E25AF8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9AE87C-00D2-42E2-9385-BE36636D2572}">
      <dsp:nvSpPr>
        <dsp:cNvPr id="0" name=""/>
        <dsp:cNvSpPr/>
      </dsp:nvSpPr>
      <dsp:spPr>
        <a:xfrm>
          <a:off x="863336" y="486000"/>
          <a:ext cx="1805917" cy="1805917"/>
        </a:xfrm>
        <a:prstGeom prst="pieWedge">
          <a:avLst/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sz="1900" kern="1200" dirty="0"/>
            <a:t>新機種の売行好調</a:t>
          </a:r>
          <a:endParaRPr lang="ja-JP" sz="1900" kern="1200" dirty="0"/>
        </a:p>
      </dsp:txBody>
      <dsp:txXfrm>
        <a:off x="1392277" y="1014941"/>
        <a:ext cx="1276976" cy="1276976"/>
      </dsp:txXfrm>
    </dsp:sp>
    <dsp:sp modelId="{ABF7A162-B262-4985-B87C-B5E4466E2DBF}">
      <dsp:nvSpPr>
        <dsp:cNvPr id="0" name=""/>
        <dsp:cNvSpPr/>
      </dsp:nvSpPr>
      <dsp:spPr>
        <a:xfrm rot="5400000">
          <a:off x="2752668" y="486000"/>
          <a:ext cx="1805917" cy="1805917"/>
        </a:xfrm>
        <a:prstGeom prst="pieWedge">
          <a:avLst/>
        </a:prstGeom>
        <a:solidFill>
          <a:schemeClr val="accent3">
            <a:shade val="80000"/>
            <a:hueOff val="0"/>
            <a:satOff val="0"/>
            <a:lumOff val="636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sz="1900" kern="1200" dirty="0"/>
            <a:t>乗り換え客の増加</a:t>
          </a:r>
          <a:endParaRPr lang="ja-JP" sz="1900" kern="1200" dirty="0"/>
        </a:p>
      </dsp:txBody>
      <dsp:txXfrm rot="-5400000">
        <a:off x="2752668" y="1014941"/>
        <a:ext cx="1276976" cy="1276976"/>
      </dsp:txXfrm>
    </dsp:sp>
    <dsp:sp modelId="{53CC2AC3-A722-4753-BCC3-6590AC1FFBB2}">
      <dsp:nvSpPr>
        <dsp:cNvPr id="0" name=""/>
        <dsp:cNvSpPr/>
      </dsp:nvSpPr>
      <dsp:spPr>
        <a:xfrm rot="10800000">
          <a:off x="2752668" y="2375332"/>
          <a:ext cx="1805917" cy="1805917"/>
        </a:xfrm>
        <a:prstGeom prst="pieWedge">
          <a:avLst/>
        </a:prstGeom>
        <a:solidFill>
          <a:schemeClr val="accent3">
            <a:shade val="80000"/>
            <a:hueOff val="0"/>
            <a:satOff val="0"/>
            <a:lumOff val="127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900" kern="1200" dirty="0"/>
            <a:t>駅中</a:t>
          </a:r>
          <a:r>
            <a:rPr kumimoji="1" lang="ja-JP" sz="1900" kern="1200" dirty="0"/>
            <a:t>店舗の拡大</a:t>
          </a:r>
          <a:endParaRPr lang="ja-JP" sz="1900" kern="1200" dirty="0"/>
        </a:p>
      </dsp:txBody>
      <dsp:txXfrm rot="10800000">
        <a:off x="2752668" y="2375332"/>
        <a:ext cx="1276976" cy="1276976"/>
      </dsp:txXfrm>
    </dsp:sp>
    <dsp:sp modelId="{0C61CCC9-A58B-4438-8CD2-FCB41A211DAB}">
      <dsp:nvSpPr>
        <dsp:cNvPr id="0" name=""/>
        <dsp:cNvSpPr/>
      </dsp:nvSpPr>
      <dsp:spPr>
        <a:xfrm rot="16200000">
          <a:off x="863336" y="2375332"/>
          <a:ext cx="1805917" cy="1805917"/>
        </a:xfrm>
        <a:prstGeom prst="pieWedge">
          <a:avLst/>
        </a:prstGeom>
        <a:solidFill>
          <a:schemeClr val="accent3">
            <a:shade val="80000"/>
            <a:hueOff val="0"/>
            <a:satOff val="0"/>
            <a:lumOff val="1909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sz="1900" kern="1200" dirty="0"/>
            <a:t>通信拠点の増設</a:t>
          </a:r>
          <a:endParaRPr lang="ja-JP" sz="1900" kern="1200" dirty="0"/>
        </a:p>
      </dsp:txBody>
      <dsp:txXfrm rot="5400000">
        <a:off x="1392277" y="2375332"/>
        <a:ext cx="1276976" cy="1276976"/>
      </dsp:txXfrm>
    </dsp:sp>
    <dsp:sp modelId="{0FF847AA-7F8D-453D-8FB2-D02511235ABC}">
      <dsp:nvSpPr>
        <dsp:cNvPr id="0" name=""/>
        <dsp:cNvSpPr/>
      </dsp:nvSpPr>
      <dsp:spPr>
        <a:xfrm>
          <a:off x="2399200" y="1958261"/>
          <a:ext cx="623521" cy="542192"/>
        </a:xfrm>
        <a:prstGeom prst="circular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5BA379-1274-493F-9C74-66F394E25AF8}">
      <dsp:nvSpPr>
        <dsp:cNvPr id="0" name=""/>
        <dsp:cNvSpPr/>
      </dsp:nvSpPr>
      <dsp:spPr>
        <a:xfrm rot="10800000">
          <a:off x="2399200" y="2166796"/>
          <a:ext cx="623521" cy="542192"/>
        </a:xfrm>
        <a:prstGeom prst="circularArrow">
          <a:avLst/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A2AEE-4AE6-4317-9A43-8508DBDD333A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75C7C3-8B63-4DBA-B9B4-D1C27970DE3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11717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1D884-F380-4DD6-80EC-68CA929224B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18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1D884-F380-4DD6-80EC-68CA929224B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11671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1D884-F380-4DD6-80EC-68CA929224B4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77875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664AA8-28E7-4C26-AEB8-5AAD774ECD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0300" y="1191104"/>
            <a:ext cx="595768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75B0DB0-A1F7-4314-BBAD-BF734CCE12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61282"/>
            <a:ext cx="9144000" cy="531350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B0E27F-B03B-4FD7-BD45-E571C586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2492F6-7405-409C-A806-3CC754B31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EB3BF0-F9B2-472B-AD1F-EC4BBD4C3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4" name="グラフィックス 13" descr="基本図形 単色塗りつぶし">
            <a:extLst>
              <a:ext uri="{FF2B5EF4-FFF2-40B4-BE49-F238E27FC236}">
                <a16:creationId xmlns:a16="http://schemas.microsoft.com/office/drawing/2014/main" id="{0286EF0F-A24E-494A-8169-7DA250B682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03126" y="2284541"/>
            <a:ext cx="1221377" cy="1221377"/>
          </a:xfrm>
          <a:prstGeom prst="rect">
            <a:avLst/>
          </a:prstGeom>
        </p:spPr>
      </p:pic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419BFFE7-B320-47F2-AFBE-667839841600}"/>
              </a:ext>
            </a:extLst>
          </p:cNvPr>
          <p:cNvSpPr/>
          <p:nvPr userDrawn="1"/>
        </p:nvSpPr>
        <p:spPr>
          <a:xfrm flipV="1">
            <a:off x="3498660" y="3651490"/>
            <a:ext cx="5194679" cy="54895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7C9606C5-5CF6-4735-954D-08BE239A564E}"/>
              </a:ext>
            </a:extLst>
          </p:cNvPr>
          <p:cNvSpPr/>
          <p:nvPr userDrawn="1"/>
        </p:nvSpPr>
        <p:spPr>
          <a:xfrm flipV="1">
            <a:off x="3498660" y="4347526"/>
            <a:ext cx="5194679" cy="54895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60875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68CA566-F555-4B05-B168-11CA867B83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29B8631-AF7A-4AF1-B43F-2B3B5A205E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9DBBEDF-DD90-453B-BE60-3381FCAF9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AA88B3E-6207-4622-86EF-BF257E11D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6CB5B8A5-96CA-456D-B4FE-2951F6C5AA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9" name="グラフィックス 8" descr="基本図形 単色塗りつぶし">
            <a:extLst>
              <a:ext uri="{FF2B5EF4-FFF2-40B4-BE49-F238E27FC236}">
                <a16:creationId xmlns:a16="http://schemas.microsoft.com/office/drawing/2014/main" id="{49EF0B40-1B8C-46D7-9120-E2A7D5F90B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BA4BF1A7-0F51-4D39-BB20-96C09041194D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3129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6E59279A-9485-48CF-8A1B-DDD032BC41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9920612-E101-4E4B-A0A2-10AFA4BB3D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14BB55F-C182-487E-81CB-88168204D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BAD2C4D-437A-4758-B4AC-E0A9AB71F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7661A71-8F65-4750-9CB1-8C79EA4B9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728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E30FFD-4207-4507-A941-C6766D0BF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BF3EA98-535C-4CA7-A43A-4E87912D81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76B7924-3C0E-428E-9D86-F9E408275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A4D8C36-937D-486E-88A8-521BA9B03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44D2A0A-90C8-4556-A845-24C48B1CC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 descr="基本図形 単色塗りつぶし">
            <a:extLst>
              <a:ext uri="{FF2B5EF4-FFF2-40B4-BE49-F238E27FC236}">
                <a16:creationId xmlns:a16="http://schemas.microsoft.com/office/drawing/2014/main" id="{BBDA735A-8D4A-4B15-9E32-72529A6A22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4D0DD1-D2DE-47E5-A5E8-71BA6A4D0BAB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40789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7901DA3-175A-441B-B0F9-BD0A35D53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0AB5CFA-46C9-4821-8399-0AFC77738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05C23C-1665-42D1-B74B-0E6996275D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46344F6-1FC1-433E-8978-99905D585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C850AD5-8185-4887-AF36-F99CE8DFA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832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848C20-9462-4424-8DF1-4519FE91C4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635B5FC-A066-4633-9970-37B0759471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3A59E6C-75E2-433F-9868-217E18EBE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09C98B7-E98B-4436-A32F-32F441CDB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1FD7274-84FC-4907-9DFA-5B4D8FFA9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タイトル 1">
            <a:extLst>
              <a:ext uri="{FF2B5EF4-FFF2-40B4-BE49-F238E27FC236}">
                <a16:creationId xmlns:a16="http://schemas.microsoft.com/office/drawing/2014/main" id="{BD540661-4161-47EA-9660-F874777FA8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10" name="グラフィックス 9" descr="基本図形 単色塗りつぶし">
            <a:extLst>
              <a:ext uri="{FF2B5EF4-FFF2-40B4-BE49-F238E27FC236}">
                <a16:creationId xmlns:a16="http://schemas.microsoft.com/office/drawing/2014/main" id="{0CC17FD9-2C4E-4A6F-9947-70DCF7A57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04A0351-D0FD-46EE-B289-E2483073EDAC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1494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A17A38-AAD4-4F1A-836B-55F1CFAEB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14D9B46-DC66-4249-8E1C-A88D453C93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25283F3-3976-43B3-8ABA-D4EBCB5AAD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11E2ECD-7640-4D00-B430-38E52A10C5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7C5D64E-EDDF-45BA-9107-2541CB252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E450139D-FEE6-40D9-90DA-0D6D316701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5B7B4E11-0448-4956-B703-C4A3633F5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E815BE65-10A0-42A3-BA43-5D0939939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12" name="グラフィックス 11" descr="基本図形 単色塗りつぶし">
            <a:extLst>
              <a:ext uri="{FF2B5EF4-FFF2-40B4-BE49-F238E27FC236}">
                <a16:creationId xmlns:a16="http://schemas.microsoft.com/office/drawing/2014/main" id="{1EFB623F-7AA7-466F-AD7B-84E6C71DF1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D13FDBEB-9C1C-4245-ACA5-F39B68AFDE39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7736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0358F7D-5628-4C3D-B368-C91CB8605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572216E7-12E4-4242-84EB-0B2A94C26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E8B1B9C-1552-4811-B81F-C7627994E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420A26FE-32F0-481B-895C-2B9A03291E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65125"/>
            <a:ext cx="9781020" cy="1026947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pic>
        <p:nvPicPr>
          <p:cNvPr id="8" name="グラフィックス 7" descr="基本図形 単色塗りつぶし">
            <a:extLst>
              <a:ext uri="{FF2B5EF4-FFF2-40B4-BE49-F238E27FC236}">
                <a16:creationId xmlns:a16="http://schemas.microsoft.com/office/drawing/2014/main" id="{BFB7E940-76D9-471A-BC4B-D07C3E9120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589780"/>
            <a:ext cx="734580" cy="734580"/>
          </a:xfrm>
          <a:prstGeom prst="rect">
            <a:avLst/>
          </a:prstGeom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9AF7FEB3-D0B7-4533-A5E3-6A5DCCE7F603}"/>
              </a:ext>
            </a:extLst>
          </p:cNvPr>
          <p:cNvSpPr/>
          <p:nvPr userDrawn="1"/>
        </p:nvSpPr>
        <p:spPr>
          <a:xfrm>
            <a:off x="838199" y="1392072"/>
            <a:ext cx="10515599" cy="54591"/>
          </a:xfrm>
          <a:prstGeom prst="rect">
            <a:avLst/>
          </a:prstGeom>
          <a:pattFill prst="ltVert">
            <a:fgClr>
              <a:schemeClr val="tx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29306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23C5640-3FD5-4CD6-9AA3-678C0E940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84533FE8-883A-4E33-832C-B294A1ABE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01FD6B2-AC72-4EC6-AAFB-4028A88146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1060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DD5D7F-712A-410D-AF58-B81B3B057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88271B-A270-40D9-B9D8-32792D7E36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09BA5FE-6E7E-4901-B3C3-E7BDCBFD0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E78407B-1939-4298-8BD2-33B99B1601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71A5550-20A9-4442-8E5E-C8D9B46D1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E2E2DD4-A126-4582-996C-17AA785A33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702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14288E-8998-4B93-89C7-CFE38CA84E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FD648497-5D57-4276-883E-53D7A89732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5328BE5-08D3-4018-946F-FBB1FF238F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31EA40D-A5A5-4438-8288-78E2A0FEE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76B9C57-C7EA-4383-877C-FA23849CE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84E4073-AEA0-4D5D-AACF-563868AAE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382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24D59753-2E9A-4C94-AC9E-281601DBF5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408F049-66ED-46A2-9780-6522E5F75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C320FC3-67C5-4629-9F16-88A8F471DD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F5951-3702-46CA-A1FE-2CF03E9806D5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5B7D2-B22E-4CB9-9814-FA460F90A5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8772466-0336-4053-BD99-E3268679A2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7D9B0-37B6-4871-AA5D-314467422E5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28264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2C1FFA-CE6C-40BA-AA65-CE37B15D3A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05906" y="2481942"/>
            <a:ext cx="5957689" cy="947057"/>
          </a:xfrm>
        </p:spPr>
        <p:txBody>
          <a:bodyPr/>
          <a:lstStyle/>
          <a:p>
            <a:r>
              <a:rPr lang="ja-JP" altLang="en-US" dirty="0"/>
              <a:t>できる通信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0416676-9FBF-4223-A145-7212028C9F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08783"/>
            <a:ext cx="9144000" cy="531350"/>
          </a:xfrm>
        </p:spPr>
        <p:txBody>
          <a:bodyPr>
            <a:normAutofit/>
          </a:bodyPr>
          <a:lstStyle/>
          <a:p>
            <a:r>
              <a:rPr lang="en-US" altLang="ja-JP" sz="2000" spc="300" dirty="0"/>
              <a:t>2024</a:t>
            </a:r>
            <a:r>
              <a:rPr lang="ja-JP" altLang="en-US" sz="2000" spc="300" dirty="0"/>
              <a:t>年</a:t>
            </a:r>
            <a:r>
              <a:rPr lang="en-US" altLang="ja-JP" sz="2000" spc="300" dirty="0"/>
              <a:t>3</a:t>
            </a:r>
            <a:r>
              <a:rPr lang="ja-JP" altLang="en-US" sz="2000" spc="300" dirty="0"/>
              <a:t>月期第</a:t>
            </a:r>
            <a:r>
              <a:rPr lang="en-US" altLang="ja-JP" sz="2000" spc="300" dirty="0"/>
              <a:t>3</a:t>
            </a:r>
            <a:r>
              <a:rPr lang="ja-JP" altLang="en-US" sz="2000" spc="300" dirty="0"/>
              <a:t>四半期決算説明資料</a:t>
            </a:r>
          </a:p>
          <a:p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221004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FE098B-11E3-44EC-B189-FDB796491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3140" y="294288"/>
            <a:ext cx="9770660" cy="1325563"/>
          </a:xfrm>
        </p:spPr>
        <p:txBody>
          <a:bodyPr>
            <a:normAutofit/>
          </a:bodyPr>
          <a:lstStyle/>
          <a:p>
            <a:r>
              <a:rPr kumimoji="1" lang="ja-JP" altLang="en-US" sz="4200" spc="300" dirty="0"/>
              <a:t>目次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655E51-3471-4B97-9281-7015ECAB4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855" y="4309784"/>
            <a:ext cx="3286815" cy="1332689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altLang="ja-JP" sz="2600" b="1" spc="300" dirty="0">
                <a:solidFill>
                  <a:srgbClr val="5B9BD5"/>
                </a:solidFill>
              </a:rPr>
              <a:t>1,</a:t>
            </a:r>
            <a:r>
              <a:rPr kumimoji="1" lang="ja-JP" altLang="en-US" sz="2500" dirty="0"/>
              <a:t>国内市場における</a:t>
            </a:r>
            <a:endParaRPr kumimoji="1" lang="en-US" altLang="ja-JP" sz="2500" dirty="0"/>
          </a:p>
          <a:p>
            <a:pPr marL="0" indent="0">
              <a:lnSpc>
                <a:spcPct val="100000"/>
              </a:lnSpc>
              <a:buNone/>
            </a:pPr>
            <a:r>
              <a:rPr kumimoji="1" lang="ja-JP" altLang="en-US" sz="2500" dirty="0"/>
              <a:t>当社シェア</a:t>
            </a:r>
            <a:endParaRPr kumimoji="1" lang="en-US" altLang="ja-JP" sz="2500" dirty="0"/>
          </a:p>
        </p:txBody>
      </p:sp>
      <p:sp>
        <p:nvSpPr>
          <p:cNvPr id="12" name="コンテンツ プレースホルダー 2">
            <a:extLst>
              <a:ext uri="{FF2B5EF4-FFF2-40B4-BE49-F238E27FC236}">
                <a16:creationId xmlns:a16="http://schemas.microsoft.com/office/drawing/2014/main" id="{8912E860-34B0-4D4E-BE33-8B3876BA262E}"/>
              </a:ext>
            </a:extLst>
          </p:cNvPr>
          <p:cNvSpPr txBox="1">
            <a:spLocks/>
          </p:cNvSpPr>
          <p:nvPr/>
        </p:nvSpPr>
        <p:spPr>
          <a:xfrm>
            <a:off x="4439292" y="4297313"/>
            <a:ext cx="3286815" cy="1332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ja-JP" sz="2600" b="1" spc="300" dirty="0">
                <a:solidFill>
                  <a:srgbClr val="5B9BD5"/>
                </a:solidFill>
              </a:rPr>
              <a:t>2,</a:t>
            </a:r>
            <a:r>
              <a:rPr lang="ja-JP" altLang="en-US" sz="2500" dirty="0"/>
              <a:t>営業売上</a:t>
            </a:r>
            <a:endParaRPr lang="en-US" altLang="ja-JP" sz="2500" dirty="0"/>
          </a:p>
        </p:txBody>
      </p:sp>
      <p:sp>
        <p:nvSpPr>
          <p:cNvPr id="14" name="コンテンツ プレースホルダー 2">
            <a:extLst>
              <a:ext uri="{FF2B5EF4-FFF2-40B4-BE49-F238E27FC236}">
                <a16:creationId xmlns:a16="http://schemas.microsoft.com/office/drawing/2014/main" id="{787EC7DD-0504-8F49-A102-0D8FE022C743}"/>
              </a:ext>
            </a:extLst>
          </p:cNvPr>
          <p:cNvSpPr txBox="1">
            <a:spLocks/>
          </p:cNvSpPr>
          <p:nvPr/>
        </p:nvSpPr>
        <p:spPr>
          <a:xfrm>
            <a:off x="8024729" y="4274071"/>
            <a:ext cx="3286815" cy="1332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altLang="ja-JP" sz="2600" b="1" spc="300" dirty="0">
                <a:solidFill>
                  <a:srgbClr val="5B9BD5"/>
                </a:solidFill>
              </a:rPr>
              <a:t>3,</a:t>
            </a:r>
            <a:r>
              <a:rPr lang="en-US" altLang="ja-JP" sz="2400" dirty="0"/>
              <a:t>2024</a:t>
            </a:r>
            <a:r>
              <a:rPr lang="ja-JP" altLang="en-US" sz="2400" dirty="0"/>
              <a:t>年</a:t>
            </a:r>
            <a:endParaRPr lang="en-US" altLang="ja-JP" sz="2400" dirty="0"/>
          </a:p>
          <a:p>
            <a:pPr marL="0" indent="0">
              <a:lnSpc>
                <a:spcPct val="110000"/>
              </a:lnSpc>
              <a:buNone/>
            </a:pPr>
            <a:r>
              <a:rPr lang="en-US" altLang="ja-JP" sz="2400" dirty="0"/>
              <a:t>3Q</a:t>
            </a:r>
            <a:r>
              <a:rPr lang="ja-JP" altLang="en-US" sz="2400" dirty="0"/>
              <a:t>ハイライト</a:t>
            </a:r>
            <a:endParaRPr lang="en-US" altLang="ja-JP" sz="2400" dirty="0"/>
          </a:p>
        </p:txBody>
      </p:sp>
      <p:sp>
        <p:nvSpPr>
          <p:cNvPr id="15" name="コンテンツ プレースホルダー 2">
            <a:extLst>
              <a:ext uri="{FF2B5EF4-FFF2-40B4-BE49-F238E27FC236}">
                <a16:creationId xmlns:a16="http://schemas.microsoft.com/office/drawing/2014/main" id="{BEDCBF59-7BDE-8848-B2C9-35C127668313}"/>
              </a:ext>
            </a:extLst>
          </p:cNvPr>
          <p:cNvSpPr txBox="1">
            <a:spLocks/>
          </p:cNvSpPr>
          <p:nvPr/>
        </p:nvSpPr>
        <p:spPr>
          <a:xfrm>
            <a:off x="8024730" y="4309784"/>
            <a:ext cx="487493" cy="1332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altLang="ja-JP" sz="2600" b="1" spc="300" dirty="0">
              <a:solidFill>
                <a:srgbClr val="5B9BD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164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779AD8-33B7-44EB-BEE6-3938920D9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2780" y="310581"/>
            <a:ext cx="9781020" cy="1325563"/>
          </a:xfrm>
        </p:spPr>
        <p:txBody>
          <a:bodyPr>
            <a:normAutofit/>
          </a:bodyPr>
          <a:lstStyle/>
          <a:p>
            <a:r>
              <a:rPr kumimoji="1" lang="ja-JP" altLang="en-US" sz="4200" spc="300" dirty="0"/>
              <a:t>国内市場における当社シェア</a:t>
            </a:r>
          </a:p>
        </p:txBody>
      </p:sp>
      <p:sp>
        <p:nvSpPr>
          <p:cNvPr id="9" name="コンテンツ プレースホルダー 8">
            <a:extLst>
              <a:ext uri="{FF2B5EF4-FFF2-40B4-BE49-F238E27FC236}">
                <a16:creationId xmlns:a16="http://schemas.microsoft.com/office/drawing/2014/main" id="{BFE3F346-90AD-466B-9EB8-D2214E1880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9018" y="1906350"/>
            <a:ext cx="3665561" cy="4152439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ja-JP" altLang="en-US" sz="5000" b="1" dirty="0">
                <a:solidFill>
                  <a:srgbClr val="5B9BD5"/>
                </a:solidFill>
              </a:rPr>
              <a:t>約</a:t>
            </a:r>
            <a:r>
              <a:rPr lang="en-US" altLang="ja-JP" sz="12000" b="1" dirty="0">
                <a:solidFill>
                  <a:srgbClr val="5B9BD5"/>
                </a:solidFill>
              </a:rPr>
              <a:t>50</a:t>
            </a:r>
            <a:r>
              <a:rPr lang="en-US" altLang="ja-JP" sz="5000" b="1" dirty="0">
                <a:solidFill>
                  <a:srgbClr val="5B9BD5"/>
                </a:solidFill>
              </a:rPr>
              <a:t>%</a:t>
            </a:r>
            <a:endParaRPr lang="ja-JP" altLang="en-US" sz="5000" b="1" dirty="0">
              <a:solidFill>
                <a:srgbClr val="5B9BD5"/>
              </a:solidFill>
            </a:endParaRPr>
          </a:p>
        </p:txBody>
      </p:sp>
      <p:graphicFrame>
        <p:nvGraphicFramePr>
          <p:cNvPr id="10" name="コンテンツ プレースホルダー 5">
            <a:extLst>
              <a:ext uri="{FF2B5EF4-FFF2-40B4-BE49-F238E27FC236}">
                <a16:creationId xmlns:a16="http://schemas.microsoft.com/office/drawing/2014/main" id="{2BCF0859-BA36-40DD-A264-CCDC3EDE502E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498043355"/>
              </p:ext>
            </p:extLst>
          </p:nvPr>
        </p:nvGraphicFramePr>
        <p:xfrm>
          <a:off x="4654675" y="2024523"/>
          <a:ext cx="6412523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6641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01D13D2-F2F2-4A8D-B92E-B3A37FE880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07121" y="2699339"/>
            <a:ext cx="4120662" cy="2050205"/>
          </a:xfrm>
        </p:spPr>
        <p:txBody>
          <a:bodyPr anchor="ctr">
            <a:normAutofit fontScale="70000" lnSpcReduction="20000"/>
          </a:bodyPr>
          <a:lstStyle/>
          <a:p>
            <a:pPr marL="0" indent="0" algn="ctr">
              <a:lnSpc>
                <a:spcPct val="110000"/>
              </a:lnSpc>
              <a:buNone/>
            </a:pPr>
            <a:r>
              <a:rPr lang="en-US" altLang="ja-JP" sz="4400" b="1" dirty="0">
                <a:solidFill>
                  <a:srgbClr val="5B9BD5"/>
                </a:solidFill>
              </a:rPr>
              <a:t>12</a:t>
            </a:r>
            <a:r>
              <a:rPr lang="ja-JP" altLang="en-US" sz="4400" b="1" dirty="0">
                <a:solidFill>
                  <a:srgbClr val="5B9BD5"/>
                </a:solidFill>
              </a:rPr>
              <a:t>期連続</a:t>
            </a:r>
            <a:endParaRPr lang="en-US" altLang="ja-JP" sz="4400" b="1" dirty="0">
              <a:solidFill>
                <a:srgbClr val="5B9BD5"/>
              </a:solidFill>
            </a:endParaRPr>
          </a:p>
          <a:p>
            <a:pPr marL="0" indent="0" algn="ctr">
              <a:lnSpc>
                <a:spcPct val="110000"/>
              </a:lnSpc>
              <a:buNone/>
            </a:pPr>
            <a:r>
              <a:rPr lang="ja-JP" altLang="en-US" sz="12900" b="1" dirty="0">
                <a:solidFill>
                  <a:srgbClr val="5B9BD5"/>
                </a:solidFill>
              </a:rPr>
              <a:t>増益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7C8BBDAC-3B85-4BB4-80C6-564F246881B0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31154976"/>
              </p:ext>
            </p:extLst>
          </p:nvPr>
        </p:nvGraphicFramePr>
        <p:xfrm>
          <a:off x="4527783" y="2095121"/>
          <a:ext cx="6394938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AB20CBE8-6062-4A9A-9A17-831EC2BC4E43}"/>
              </a:ext>
            </a:extLst>
          </p:cNvPr>
          <p:cNvSpPr txBox="1"/>
          <p:nvPr/>
        </p:nvSpPr>
        <p:spPr>
          <a:xfrm>
            <a:off x="9079588" y="1745232"/>
            <a:ext cx="254108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800" b="1" dirty="0">
                <a:solidFill>
                  <a:schemeClr val="accent5"/>
                </a:solidFill>
              </a:rPr>
              <a:t>202</a:t>
            </a:r>
            <a:r>
              <a:rPr lang="en-US" altLang="ja-JP" sz="2800" b="1" dirty="0">
                <a:solidFill>
                  <a:schemeClr val="accent5"/>
                </a:solidFill>
              </a:rPr>
              <a:t>4</a:t>
            </a:r>
            <a:r>
              <a:rPr kumimoji="1" lang="ja-JP" altLang="en-US" sz="2800" b="1" dirty="0">
                <a:solidFill>
                  <a:schemeClr val="accent5"/>
                </a:solidFill>
              </a:rPr>
              <a:t>年度</a:t>
            </a:r>
            <a:endParaRPr kumimoji="1" lang="en-US" altLang="ja-JP" sz="2800" b="1" dirty="0">
              <a:solidFill>
                <a:schemeClr val="accent5"/>
              </a:solidFill>
            </a:endParaRPr>
          </a:p>
          <a:p>
            <a:pPr algn="ctr"/>
            <a:r>
              <a:rPr kumimoji="1" lang="en-US" altLang="ja-JP" sz="2800" b="1" dirty="0">
                <a:solidFill>
                  <a:schemeClr val="accent5"/>
                </a:solidFill>
              </a:rPr>
              <a:t>2,000</a:t>
            </a:r>
            <a:r>
              <a:rPr kumimoji="1" lang="ja-JP" altLang="en-US" sz="2800" b="1" dirty="0">
                <a:solidFill>
                  <a:schemeClr val="accent5"/>
                </a:solidFill>
              </a:rPr>
              <a:t>億円達成</a:t>
            </a: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530A1EAB-5A39-0B4C-90CA-B18EDA69E95B}"/>
              </a:ext>
            </a:extLst>
          </p:cNvPr>
          <p:cNvSpPr txBox="1">
            <a:spLocks/>
          </p:cNvSpPr>
          <p:nvPr/>
        </p:nvSpPr>
        <p:spPr>
          <a:xfrm>
            <a:off x="1572780" y="310581"/>
            <a:ext cx="978102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200" spc="300"/>
              <a:t>営業売上</a:t>
            </a:r>
            <a:endParaRPr lang="ja-JP" altLang="en-US" sz="4200" spc="300" dirty="0"/>
          </a:p>
        </p:txBody>
      </p:sp>
    </p:spTree>
    <p:extLst>
      <p:ext uri="{BB962C8B-B14F-4D97-AF65-F5344CB8AC3E}">
        <p14:creationId xmlns:p14="http://schemas.microsoft.com/office/powerpoint/2010/main" val="4087590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6CC8D36C-3A56-4C38-A2A5-2B9152D73AC7}"/>
              </a:ext>
            </a:extLst>
          </p:cNvPr>
          <p:cNvGraphicFramePr>
            <a:graphicFrameLocks noGrp="1"/>
          </p:cNvGraphicFramePr>
          <p:nvPr>
            <p:ph sz="half" idx="1"/>
          </p:nvPr>
        </p:nvGraphicFramePr>
        <p:xfrm>
          <a:off x="563044" y="1703856"/>
          <a:ext cx="5421923" cy="4667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ABFE2803-C3EE-BB44-8D01-2A96104305B0}"/>
              </a:ext>
            </a:extLst>
          </p:cNvPr>
          <p:cNvSpPr txBox="1">
            <a:spLocks/>
          </p:cNvSpPr>
          <p:nvPr/>
        </p:nvSpPr>
        <p:spPr>
          <a:xfrm>
            <a:off x="1572780" y="310581"/>
            <a:ext cx="978102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4200" spc="300" dirty="0"/>
              <a:t>2024</a:t>
            </a:r>
            <a:r>
              <a:rPr lang="ja-JP" altLang="en-US" sz="4200" spc="300" dirty="0"/>
              <a:t>年</a:t>
            </a:r>
            <a:r>
              <a:rPr lang="en-US" altLang="ja-JP" sz="4200" spc="300" dirty="0"/>
              <a:t>3Q</a:t>
            </a:r>
            <a:r>
              <a:rPr lang="ja-JP" altLang="en-US" sz="4200" spc="300" dirty="0"/>
              <a:t>ハイライト</a:t>
            </a:r>
          </a:p>
        </p:txBody>
      </p:sp>
      <p:pic>
        <p:nvPicPr>
          <p:cNvPr id="11" name="図 10" descr="携帯電話で話す男性&#10;&#10;自動的に生成された説明">
            <a:extLst>
              <a:ext uri="{FF2B5EF4-FFF2-40B4-BE49-F238E27FC236}">
                <a16:creationId xmlns:a16="http://schemas.microsoft.com/office/drawing/2014/main" id="{E82B96D6-D9B9-A547-AB6C-970852C36B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8" y="2444341"/>
            <a:ext cx="4779419" cy="318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7431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Microsoft Office PowerPoint</Application>
  <PresentationFormat>ワイド画面</PresentationFormat>
  <Paragraphs>23</Paragraphs>
  <Slides>5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できる通信</vt:lpstr>
      <vt:lpstr>目次</vt:lpstr>
      <vt:lpstr>国内市場における当社シェア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2022-04-12T08:43:22Z</dcterms:created>
  <dcterms:modified xsi:type="dcterms:W3CDTF">2024-07-14T02:51:30Z</dcterms:modified>
</cp:coreProperties>
</file>