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8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8" d="100"/>
          <a:sy n="68" d="100"/>
        </p:scale>
        <p:origin x="78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利用者数</c:v>
                </c:pt>
              </c:strCache>
            </c:strRef>
          </c:tx>
          <c:spPr>
            <a:solidFill>
              <a:schemeClr val="accent2"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numFmt formatCode="#,##0_);[Red]\(#,##0\)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863</c:v>
                </c:pt>
                <c:pt idx="1">
                  <c:v>1612</c:v>
                </c:pt>
                <c:pt idx="2">
                  <c:v>8750</c:v>
                </c:pt>
                <c:pt idx="3">
                  <c:v>9128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665-4CB4-A168-6896F948341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80"/>
        <c:overlap val="25"/>
        <c:axId val="177697503"/>
        <c:axId val="766538703"/>
      </c:barChart>
      <c:catAx>
        <c:axId val="1776975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766538703"/>
        <c:crosses val="autoZero"/>
        <c:auto val="1"/>
        <c:lblAlgn val="ctr"/>
        <c:lblOffset val="100"/>
        <c:noMultiLvlLbl val="0"/>
      </c:catAx>
      <c:valAx>
        <c:axId val="7665387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7769750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128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4373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738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762000"/>
            <a:ext cx="7581900" cy="541020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9298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8450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9002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8" y="2286000"/>
            <a:ext cx="475488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9041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2">
                    <a:lumMod val="75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89320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89320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1254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4472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4447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1314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7881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1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8" y="6470704"/>
            <a:ext cx="2154142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8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4" y="6470704"/>
            <a:ext cx="973666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8589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kumimoji="1" sz="5000" kern="1200" cap="all" spc="100" baseline="0">
          <a:solidFill>
            <a:schemeClr val="tx1">
              <a:lumMod val="90000"/>
              <a:lumOff val="10000"/>
            </a:schemeClr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2"/>
        </a:buClr>
        <a:buSzPct val="100000"/>
        <a:buFont typeface="Tw Cen MT" panose="020B0602020104020603" pitchFamily="34" charset="0"/>
        <a:buChar char=" "/>
        <a:defRPr kumimoji="1" sz="22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8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238970C-19DE-438D-80D2-5CF9690551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4B1E3F6-167B-40F3-B303-9A931BAB97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6928" y="484632"/>
            <a:ext cx="11244036" cy="58809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0465A9A-0B0E-4D7B-8150-D098AC71B3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59935" y="1596290"/>
            <a:ext cx="0" cy="3657600"/>
          </a:xfrm>
          <a:prstGeom prst="line">
            <a:avLst/>
          </a:prstGeom>
          <a:ln w="19050">
            <a:solidFill>
              <a:srgbClr val="FFFFFF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タイトル 1">
            <a:extLst>
              <a:ext uri="{FF2B5EF4-FFF2-40B4-BE49-F238E27FC236}">
                <a16:creationId xmlns:a16="http://schemas.microsoft.com/office/drawing/2014/main" id="{8AF2582F-1252-444D-97A9-26DD2D166B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29973" y="1972364"/>
            <a:ext cx="6442828" cy="2445731"/>
          </a:xfrm>
        </p:spPr>
        <p:txBody>
          <a:bodyPr>
            <a:normAutofit/>
          </a:bodyPr>
          <a:lstStyle/>
          <a:p>
            <a:pPr algn="ctr"/>
            <a:r>
              <a:rPr kumimoji="1" lang="ja-JP" altLang="en-US" sz="6000" b="1" cap="none" spc="1500" dirty="0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会社説明会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F43FAC6D-E852-402A-B677-D32229074F49}"/>
              </a:ext>
            </a:extLst>
          </p:cNvPr>
          <p:cNvSpPr txBox="1"/>
          <p:nvPr/>
        </p:nvSpPr>
        <p:spPr>
          <a:xfrm>
            <a:off x="4998598" y="3783436"/>
            <a:ext cx="5518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" altLang="ja-JP" spc="600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Company Information Session</a:t>
            </a:r>
            <a:endParaRPr kumimoji="1" lang="ja-JP" altLang="en-US" sz="6600" spc="600" dirty="0">
              <a:solidFill>
                <a:schemeClr val="bg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14" name="円/楕円 8">
            <a:extLst>
              <a:ext uri="{FF2B5EF4-FFF2-40B4-BE49-F238E27FC236}">
                <a16:creationId xmlns:a16="http://schemas.microsoft.com/office/drawing/2014/main" id="{753576BF-FEC0-44B3-9D53-1B420E50AFEA}"/>
              </a:ext>
            </a:extLst>
          </p:cNvPr>
          <p:cNvSpPr/>
          <p:nvPr/>
        </p:nvSpPr>
        <p:spPr>
          <a:xfrm>
            <a:off x="1198678" y="2295001"/>
            <a:ext cx="2123094" cy="2123094"/>
          </a:xfrm>
          <a:prstGeom prst="ellipse">
            <a:avLst/>
          </a:prstGeom>
          <a:noFill/>
          <a:ln>
            <a:solidFill>
              <a:srgbClr val="E2E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108000" rIns="36000" bIns="0" rtlCol="0" anchor="t" anchorCtr="0"/>
          <a:lstStyle/>
          <a:p>
            <a:pPr algn="ctr">
              <a:lnSpc>
                <a:spcPct val="150000"/>
              </a:lnSpc>
            </a:pPr>
            <a:r>
              <a:rPr kumimoji="1" lang="ja-JP" altLang="en-US" b="1" spc="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できる</a:t>
            </a:r>
          </a:p>
          <a:p>
            <a:pPr algn="ctr">
              <a:lnSpc>
                <a:spcPct val="150000"/>
              </a:lnSpc>
            </a:pPr>
            <a:r>
              <a:rPr kumimoji="1" lang="ja-JP" altLang="en-US" b="1" spc="3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デリバリー</a:t>
            </a:r>
            <a:br>
              <a:rPr kumimoji="1" lang="ja-JP" altLang="en-US" b="1" spc="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</a:br>
            <a:r>
              <a:rPr kumimoji="1" lang="ja-JP" altLang="en-US" b="1" spc="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株式会社</a:t>
            </a:r>
          </a:p>
        </p:txBody>
      </p:sp>
    </p:spTree>
    <p:extLst>
      <p:ext uri="{BB962C8B-B14F-4D97-AF65-F5344CB8AC3E}">
        <p14:creationId xmlns:p14="http://schemas.microsoft.com/office/powerpoint/2010/main" val="352903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1D5979F-1DE6-4832-9754-C7127EA13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基本情報</a:t>
            </a: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08B0B83-4A5D-47F9-B6DA-5EAFC8A3FD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0450" y="1948070"/>
            <a:ext cx="7250264" cy="4465087"/>
          </a:xfrm>
        </p:spPr>
        <p:txBody>
          <a:bodyPr anchor="t"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ja-JP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社名</a:t>
            </a:r>
          </a:p>
          <a:p>
            <a:pPr marL="128016" lvl="1" indent="0">
              <a:lnSpc>
                <a:spcPct val="150000"/>
              </a:lnSpc>
              <a:buSzPct val="100000"/>
              <a:buNone/>
            </a:pP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</a:t>
            </a:r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できるデリバリー株式会社</a:t>
            </a: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ja-JP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本社所在地</a:t>
            </a:r>
          </a:p>
          <a:p>
            <a:pPr marL="128016" lvl="1" indent="0">
              <a:lnSpc>
                <a:spcPct val="150000"/>
              </a:lnSpc>
              <a:buSzPct val="100000"/>
              <a:buNone/>
            </a:pP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</a:t>
            </a:r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〒</a:t>
            </a: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101-0051 </a:t>
            </a:r>
            <a:r>
              <a:rPr lang="ja-JP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東京都千代田区神田神保町</a:t>
            </a: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X-X-X</a:t>
            </a: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ja-JP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代表取締役社長</a:t>
            </a:r>
            <a:endParaRPr lang="en-US" altLang="ja-JP" sz="18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128016" lvl="1" indent="0">
              <a:lnSpc>
                <a:spcPct val="150000"/>
              </a:lnSpc>
              <a:buNone/>
            </a:pP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</a:t>
            </a:r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中村安正</a:t>
            </a:r>
            <a:endParaRPr lang="en-US" altLang="ja-JP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ja-JP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事業内容</a:t>
            </a:r>
            <a:endParaRPr lang="en-US" altLang="ja-JP" sz="18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128016" lvl="1" indent="0">
              <a:lnSpc>
                <a:spcPct val="150000"/>
              </a:lnSpc>
              <a:buNone/>
            </a:pP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</a:t>
            </a:r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食品の宅配</a:t>
            </a:r>
            <a:endParaRPr lang="en-US" altLang="ja-JP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 lvl="1">
              <a:lnSpc>
                <a:spcPct val="150000"/>
              </a:lnSpc>
            </a:pPr>
            <a:endParaRPr lang="ja-JP" altLang="en-US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</a:pPr>
            <a:endParaRPr kumimoji="1" lang="ja-JP" altLang="en-US" sz="18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7C3322DE-30EE-4CCE-A069-6491BD351AEC}"/>
              </a:ext>
            </a:extLst>
          </p:cNvPr>
          <p:cNvGrpSpPr/>
          <p:nvPr/>
        </p:nvGrpSpPr>
        <p:grpSpPr>
          <a:xfrm>
            <a:off x="6704775" y="-1138702"/>
            <a:ext cx="5919469" cy="9051324"/>
            <a:chOff x="6704775" y="-1138702"/>
            <a:chExt cx="5919469" cy="9051324"/>
          </a:xfrm>
        </p:grpSpPr>
        <p:sp>
          <p:nvSpPr>
            <p:cNvPr id="8" name="円/楕円 13">
              <a:extLst>
                <a:ext uri="{FF2B5EF4-FFF2-40B4-BE49-F238E27FC236}">
                  <a16:creationId xmlns:a16="http://schemas.microsoft.com/office/drawing/2014/main" id="{9491AE56-991E-4165-A4AB-19FE8C19E3B1}"/>
                </a:ext>
              </a:extLst>
            </p:cNvPr>
            <p:cNvSpPr/>
            <p:nvPr/>
          </p:nvSpPr>
          <p:spPr>
            <a:xfrm>
              <a:off x="6983713" y="4862741"/>
              <a:ext cx="3018178" cy="2982925"/>
            </a:xfrm>
            <a:prstGeom prst="ellipse">
              <a:avLst/>
            </a:prstGeom>
            <a:solidFill>
              <a:srgbClr val="C4CBC7">
                <a:alpha val="2004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円/楕円 8">
              <a:extLst>
                <a:ext uri="{FF2B5EF4-FFF2-40B4-BE49-F238E27FC236}">
                  <a16:creationId xmlns:a16="http://schemas.microsoft.com/office/drawing/2014/main" id="{19884007-A0FF-46A9-9973-2F4667BCE635}"/>
                </a:ext>
              </a:extLst>
            </p:cNvPr>
            <p:cNvSpPr/>
            <p:nvPr/>
          </p:nvSpPr>
          <p:spPr>
            <a:xfrm>
              <a:off x="7855875" y="-543694"/>
              <a:ext cx="4710952" cy="4811427"/>
            </a:xfrm>
            <a:prstGeom prst="ellipse">
              <a:avLst/>
            </a:prstGeom>
            <a:solidFill>
              <a:srgbClr val="C4CBC7">
                <a:alpha val="2019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10" name="図 9" descr="皿の上にあるサラダ&#10;&#10;自動的に生成された説明">
              <a:extLst>
                <a:ext uri="{FF2B5EF4-FFF2-40B4-BE49-F238E27FC236}">
                  <a16:creationId xmlns:a16="http://schemas.microsoft.com/office/drawing/2014/main" id="{5CACA214-54AF-4803-A210-51BA1BCA732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9539" y="-1138702"/>
              <a:ext cx="5244705" cy="5622324"/>
            </a:xfrm>
            <a:prstGeom prst="rect">
              <a:avLst/>
            </a:prstGeom>
          </p:spPr>
        </p:pic>
        <p:pic>
          <p:nvPicPr>
            <p:cNvPr id="11" name="図 10" descr="皿の上にあるコーヒー&#10;&#10;中程度の精度で自動的に生成された説明">
              <a:extLst>
                <a:ext uri="{FF2B5EF4-FFF2-40B4-BE49-F238E27FC236}">
                  <a16:creationId xmlns:a16="http://schemas.microsoft.com/office/drawing/2014/main" id="{F84ECACF-70D5-40D4-9D3B-06C686A4D3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04775" y="4483622"/>
              <a:ext cx="3297116" cy="3429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82827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円/楕円 32">
            <a:extLst>
              <a:ext uri="{FF2B5EF4-FFF2-40B4-BE49-F238E27FC236}">
                <a16:creationId xmlns:a16="http://schemas.microsoft.com/office/drawing/2014/main" id="{63834F39-1438-7542-83B3-2775CBC0EB60}"/>
              </a:ext>
            </a:extLst>
          </p:cNvPr>
          <p:cNvSpPr/>
          <p:nvPr/>
        </p:nvSpPr>
        <p:spPr>
          <a:xfrm>
            <a:off x="8283036" y="2627816"/>
            <a:ext cx="3216507" cy="3216507"/>
          </a:xfrm>
          <a:prstGeom prst="ellipse">
            <a:avLst/>
          </a:prstGeom>
          <a:solidFill>
            <a:srgbClr val="C4CBC7">
              <a:alpha val="30355"/>
            </a:srgbClr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円/楕円 31">
            <a:extLst>
              <a:ext uri="{FF2B5EF4-FFF2-40B4-BE49-F238E27FC236}">
                <a16:creationId xmlns:a16="http://schemas.microsoft.com/office/drawing/2014/main" id="{B0B2FBC4-DE77-F645-9416-9FAD5AC80308}"/>
              </a:ext>
            </a:extLst>
          </p:cNvPr>
          <p:cNvSpPr/>
          <p:nvPr/>
        </p:nvSpPr>
        <p:spPr>
          <a:xfrm>
            <a:off x="4674864" y="2627816"/>
            <a:ext cx="3216507" cy="3216507"/>
          </a:xfrm>
          <a:prstGeom prst="ellipse">
            <a:avLst/>
          </a:prstGeom>
          <a:solidFill>
            <a:srgbClr val="CBE5C2">
              <a:alpha val="30355"/>
            </a:srgbClr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円/楕円 30">
            <a:extLst>
              <a:ext uri="{FF2B5EF4-FFF2-40B4-BE49-F238E27FC236}">
                <a16:creationId xmlns:a16="http://schemas.microsoft.com/office/drawing/2014/main" id="{0F094D46-C862-D341-8D00-60595068E7B7}"/>
              </a:ext>
            </a:extLst>
          </p:cNvPr>
          <p:cNvSpPr/>
          <p:nvPr/>
        </p:nvSpPr>
        <p:spPr>
          <a:xfrm>
            <a:off x="1041977" y="2627816"/>
            <a:ext cx="3216507" cy="3216507"/>
          </a:xfrm>
          <a:prstGeom prst="ellipse">
            <a:avLst/>
          </a:prstGeom>
          <a:solidFill>
            <a:srgbClr val="F4EFBA">
              <a:alpha val="30355"/>
            </a:srgbClr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10">
            <a:extLst>
              <a:ext uri="{FF2B5EF4-FFF2-40B4-BE49-F238E27FC236}">
                <a16:creationId xmlns:a16="http://schemas.microsoft.com/office/drawing/2014/main" id="{DF06295D-4D94-164A-ABF9-9B0841163398}"/>
              </a:ext>
            </a:extLst>
          </p:cNvPr>
          <p:cNvSpPr/>
          <p:nvPr/>
        </p:nvSpPr>
        <p:spPr>
          <a:xfrm>
            <a:off x="893366" y="2467179"/>
            <a:ext cx="3216507" cy="3216507"/>
          </a:xfrm>
          <a:prstGeom prst="ellipse">
            <a:avLst/>
          </a:prstGeom>
          <a:solidFill>
            <a:srgbClr val="F4EFBA"/>
          </a:solidFill>
          <a:ln w="41275">
            <a:solidFill>
              <a:srgbClr val="F4EF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5400" dirty="0">
                <a:solidFill>
                  <a:schemeClr val="tx1"/>
                </a:solidFill>
              </a:rPr>
              <a:t>早く</a:t>
            </a:r>
            <a:endParaRPr kumimoji="1" lang="en-US" altLang="ja-JP" sz="5400" dirty="0">
              <a:solidFill>
                <a:schemeClr val="tx1"/>
              </a:solidFill>
            </a:endParaRPr>
          </a:p>
          <a:p>
            <a:pPr algn="ctr"/>
            <a:r>
              <a:rPr kumimoji="1" lang="en-US" altLang="ja-JP" sz="2400" i="1" spc="300" dirty="0">
                <a:solidFill>
                  <a:schemeClr val="tx1"/>
                </a:solidFill>
              </a:rPr>
              <a:t>FAST</a:t>
            </a:r>
            <a:endParaRPr kumimoji="1" lang="ja-JP" altLang="en-US" sz="2400" i="1" spc="300" dirty="0">
              <a:solidFill>
                <a:schemeClr val="tx1"/>
              </a:solidFill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A1A63F5F-1E59-403C-B883-E0BA3ADF64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91864"/>
            <a:ext cx="9720072" cy="1499616"/>
          </a:xfrm>
        </p:spPr>
        <p:txBody>
          <a:bodyPr>
            <a:normAutofit/>
          </a:bodyPr>
          <a:lstStyle/>
          <a:p>
            <a:r>
              <a:rPr kumimoji="1" lang="ja-JP" altLang="en-US" sz="4000" spc="6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コンセプト</a:t>
            </a:r>
          </a:p>
        </p:txBody>
      </p:sp>
      <p:sp>
        <p:nvSpPr>
          <p:cNvPr id="15" name="円/楕円 14">
            <a:extLst>
              <a:ext uri="{FF2B5EF4-FFF2-40B4-BE49-F238E27FC236}">
                <a16:creationId xmlns:a16="http://schemas.microsoft.com/office/drawing/2014/main" id="{DF0E361B-720B-1441-B158-769C0E1DE5E6}"/>
              </a:ext>
            </a:extLst>
          </p:cNvPr>
          <p:cNvSpPr/>
          <p:nvPr/>
        </p:nvSpPr>
        <p:spPr>
          <a:xfrm>
            <a:off x="4550966" y="2467179"/>
            <a:ext cx="3216507" cy="3216507"/>
          </a:xfrm>
          <a:prstGeom prst="ellipse">
            <a:avLst/>
          </a:prstGeom>
          <a:solidFill>
            <a:srgbClr val="CBE5C2"/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5400" dirty="0">
                <a:solidFill>
                  <a:schemeClr val="tx1"/>
                </a:solidFill>
              </a:rPr>
              <a:t>安く</a:t>
            </a:r>
            <a:endParaRPr kumimoji="1" lang="en-US" altLang="ja-JP" sz="5400" dirty="0">
              <a:solidFill>
                <a:schemeClr val="tx1"/>
              </a:solidFill>
            </a:endParaRPr>
          </a:p>
          <a:p>
            <a:pPr algn="ctr"/>
            <a:r>
              <a:rPr kumimoji="1" lang="en-US" altLang="ja-JP" sz="2400" i="1" spc="300" dirty="0">
                <a:solidFill>
                  <a:schemeClr val="tx1"/>
                </a:solidFill>
              </a:rPr>
              <a:t>LOW PRICE</a:t>
            </a:r>
            <a:endParaRPr kumimoji="1" lang="ja-JP" altLang="en-US" sz="2400" i="1" spc="300" dirty="0">
              <a:solidFill>
                <a:schemeClr val="tx1"/>
              </a:solidFill>
            </a:endParaRPr>
          </a:p>
        </p:txBody>
      </p:sp>
      <p:sp>
        <p:nvSpPr>
          <p:cNvPr id="20" name="円/楕円 19">
            <a:extLst>
              <a:ext uri="{FF2B5EF4-FFF2-40B4-BE49-F238E27FC236}">
                <a16:creationId xmlns:a16="http://schemas.microsoft.com/office/drawing/2014/main" id="{95EF8FDD-C3B6-1E48-AEBE-5CBCE19C7742}"/>
              </a:ext>
            </a:extLst>
          </p:cNvPr>
          <p:cNvSpPr/>
          <p:nvPr/>
        </p:nvSpPr>
        <p:spPr>
          <a:xfrm>
            <a:off x="8171496" y="2467179"/>
            <a:ext cx="3216507" cy="3216507"/>
          </a:xfrm>
          <a:prstGeom prst="ellipse">
            <a:avLst/>
          </a:prstGeom>
          <a:solidFill>
            <a:srgbClr val="C4CBC7"/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5400" dirty="0">
                <a:solidFill>
                  <a:schemeClr val="tx1"/>
                </a:solidFill>
              </a:rPr>
              <a:t>安全に</a:t>
            </a:r>
            <a:endParaRPr kumimoji="1" lang="en-US" altLang="ja-JP" sz="5400" dirty="0">
              <a:solidFill>
                <a:schemeClr val="tx1"/>
              </a:solidFill>
            </a:endParaRPr>
          </a:p>
          <a:p>
            <a:pPr algn="ctr"/>
            <a:r>
              <a:rPr kumimoji="1" lang="en-US" altLang="ja-JP" sz="2400" i="1" spc="300" dirty="0">
                <a:solidFill>
                  <a:schemeClr val="tx1"/>
                </a:solidFill>
              </a:rPr>
              <a:t>SAFE</a:t>
            </a:r>
            <a:endParaRPr kumimoji="1" lang="en-US" altLang="ja-JP" i="1" spc="300" dirty="0">
              <a:solidFill>
                <a:schemeClr val="tx1"/>
              </a:solidFill>
            </a:endParaRPr>
          </a:p>
        </p:txBody>
      </p:sp>
      <p:sp>
        <p:nvSpPr>
          <p:cNvPr id="21" name="円/楕円 20">
            <a:extLst>
              <a:ext uri="{FF2B5EF4-FFF2-40B4-BE49-F238E27FC236}">
                <a16:creationId xmlns:a16="http://schemas.microsoft.com/office/drawing/2014/main" id="{BA46C386-427E-0A47-833A-2F41D4CB83A6}"/>
              </a:ext>
            </a:extLst>
          </p:cNvPr>
          <p:cNvSpPr/>
          <p:nvPr/>
        </p:nvSpPr>
        <p:spPr>
          <a:xfrm>
            <a:off x="8094436" y="2410199"/>
            <a:ext cx="936104" cy="936104"/>
          </a:xfrm>
          <a:prstGeom prst="ellipse">
            <a:avLst/>
          </a:prstGeom>
          <a:solidFill>
            <a:schemeClr val="bg1"/>
          </a:solidFill>
          <a:ln w="41275">
            <a:solidFill>
              <a:srgbClr val="C4CB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600" i="1" spc="-300" dirty="0">
                <a:solidFill>
                  <a:schemeClr val="tx1"/>
                </a:solidFill>
              </a:rPr>
              <a:t>03</a:t>
            </a:r>
            <a:endParaRPr kumimoji="1" lang="ja-JP" altLang="en-US" sz="3600" i="1" spc="-300" dirty="0">
              <a:solidFill>
                <a:schemeClr val="tx1"/>
              </a:solidFill>
            </a:endParaRP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A84F23EE-C887-4504-8CF4-4B7F319E89ED}"/>
              </a:ext>
            </a:extLst>
          </p:cNvPr>
          <p:cNvGrpSpPr/>
          <p:nvPr/>
        </p:nvGrpSpPr>
        <p:grpSpPr>
          <a:xfrm>
            <a:off x="816306" y="2410199"/>
            <a:ext cx="1108783" cy="936104"/>
            <a:chOff x="816306" y="2410199"/>
            <a:chExt cx="1108783" cy="936104"/>
          </a:xfrm>
        </p:grpSpPr>
        <p:sp>
          <p:nvSpPr>
            <p:cNvPr id="8" name="円/楕円 7">
              <a:extLst>
                <a:ext uri="{FF2B5EF4-FFF2-40B4-BE49-F238E27FC236}">
                  <a16:creationId xmlns:a16="http://schemas.microsoft.com/office/drawing/2014/main" id="{3A0E2CE8-7CF6-B840-A45B-B498C516E2C6}"/>
                </a:ext>
              </a:extLst>
            </p:cNvPr>
            <p:cNvSpPr/>
            <p:nvPr/>
          </p:nvSpPr>
          <p:spPr>
            <a:xfrm>
              <a:off x="816306" y="2410199"/>
              <a:ext cx="936104" cy="936104"/>
            </a:xfrm>
            <a:prstGeom prst="ellipse">
              <a:avLst/>
            </a:prstGeom>
            <a:solidFill>
              <a:schemeClr val="bg1"/>
            </a:solidFill>
            <a:ln w="41275">
              <a:solidFill>
                <a:srgbClr val="F4EF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i="1" spc="-300" dirty="0">
                  <a:solidFill>
                    <a:schemeClr val="tx1"/>
                  </a:solidFill>
                </a:rPr>
                <a:t>01</a:t>
              </a:r>
              <a:endParaRPr kumimoji="1" lang="ja-JP" altLang="en-US" sz="2000" i="1" spc="-300" dirty="0">
                <a:solidFill>
                  <a:schemeClr val="tx1"/>
                </a:solidFill>
              </a:endParaRPr>
            </a:p>
          </p:txBody>
        </p:sp>
        <p:sp>
          <p:nvSpPr>
            <p:cNvPr id="25" name="三角形 24">
              <a:extLst>
                <a:ext uri="{FF2B5EF4-FFF2-40B4-BE49-F238E27FC236}">
                  <a16:creationId xmlns:a16="http://schemas.microsoft.com/office/drawing/2014/main" id="{E4512383-BC41-3945-BF5D-8FC8CB7C27A2}"/>
                </a:ext>
              </a:extLst>
            </p:cNvPr>
            <p:cNvSpPr/>
            <p:nvPr/>
          </p:nvSpPr>
          <p:spPr>
            <a:xfrm rot="7220695">
              <a:off x="1510558" y="2845806"/>
              <a:ext cx="338325" cy="49073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A46E8C72-1365-402B-B9C2-B00D18BEB82D}"/>
              </a:ext>
            </a:extLst>
          </p:cNvPr>
          <p:cNvGrpSpPr/>
          <p:nvPr/>
        </p:nvGrpSpPr>
        <p:grpSpPr>
          <a:xfrm>
            <a:off x="4473906" y="2410199"/>
            <a:ext cx="1099312" cy="936104"/>
            <a:chOff x="4473906" y="2410199"/>
            <a:chExt cx="1099312" cy="936104"/>
          </a:xfrm>
        </p:grpSpPr>
        <p:sp>
          <p:nvSpPr>
            <p:cNvPr id="16" name="円/楕円 15">
              <a:extLst>
                <a:ext uri="{FF2B5EF4-FFF2-40B4-BE49-F238E27FC236}">
                  <a16:creationId xmlns:a16="http://schemas.microsoft.com/office/drawing/2014/main" id="{47D98075-45AE-6B49-986C-DEF3895B2D51}"/>
                </a:ext>
              </a:extLst>
            </p:cNvPr>
            <p:cNvSpPr/>
            <p:nvPr/>
          </p:nvSpPr>
          <p:spPr>
            <a:xfrm>
              <a:off x="4473906" y="2410199"/>
              <a:ext cx="936104" cy="936104"/>
            </a:xfrm>
            <a:prstGeom prst="ellipse">
              <a:avLst/>
            </a:prstGeom>
            <a:solidFill>
              <a:schemeClr val="bg1"/>
            </a:solidFill>
            <a:ln w="41275">
              <a:solidFill>
                <a:srgbClr val="CBE5C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i="1" spc="-300" dirty="0">
                  <a:solidFill>
                    <a:schemeClr val="tx1"/>
                  </a:solidFill>
                </a:rPr>
                <a:t>02</a:t>
              </a:r>
              <a:endParaRPr kumimoji="1" lang="ja-JP" altLang="en-US" sz="3600" i="1" spc="-300" dirty="0">
                <a:solidFill>
                  <a:schemeClr val="tx1"/>
                </a:solidFill>
              </a:endParaRPr>
            </a:p>
          </p:txBody>
        </p:sp>
        <p:sp>
          <p:nvSpPr>
            <p:cNvPr id="27" name="三角形 26">
              <a:extLst>
                <a:ext uri="{FF2B5EF4-FFF2-40B4-BE49-F238E27FC236}">
                  <a16:creationId xmlns:a16="http://schemas.microsoft.com/office/drawing/2014/main" id="{AAEC1236-4839-B74F-8F46-7BAA30F7EDA0}"/>
                </a:ext>
              </a:extLst>
            </p:cNvPr>
            <p:cNvSpPr/>
            <p:nvPr/>
          </p:nvSpPr>
          <p:spPr>
            <a:xfrm rot="7220695">
              <a:off x="5227811" y="2949852"/>
              <a:ext cx="338325" cy="35248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9" name="三角形 28">
            <a:extLst>
              <a:ext uri="{FF2B5EF4-FFF2-40B4-BE49-F238E27FC236}">
                <a16:creationId xmlns:a16="http://schemas.microsoft.com/office/drawing/2014/main" id="{021C6824-789A-B64A-A7E3-6973834FEE23}"/>
              </a:ext>
            </a:extLst>
          </p:cNvPr>
          <p:cNvSpPr/>
          <p:nvPr/>
        </p:nvSpPr>
        <p:spPr>
          <a:xfrm rot="7220695">
            <a:off x="8826397" y="2911579"/>
            <a:ext cx="338325" cy="40334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9252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27559A1-0F18-4186-A1F5-44E2933DA7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624973"/>
            <a:ext cx="9720072" cy="1499616"/>
          </a:xfrm>
        </p:spPr>
        <p:txBody>
          <a:bodyPr>
            <a:normAutofit/>
          </a:bodyPr>
          <a:lstStyle/>
          <a:p>
            <a:r>
              <a:rPr kumimoji="1" lang="ja-JP" altLang="en-US" sz="40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今後の事業戦略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7472F65-A12F-4528-9CB2-4686B20A5E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SzPct val="170000"/>
              <a:buBlip>
                <a:blip r:embed="rId2"/>
              </a:buBlip>
            </a:pPr>
            <a:r>
              <a:rPr kumimoji="1"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 2025</a:t>
            </a:r>
            <a:r>
              <a:rPr kumimoji="1"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年末までに中継地点を全国に</a:t>
            </a:r>
            <a:r>
              <a:rPr kumimoji="1"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50</a:t>
            </a:r>
            <a:r>
              <a:rPr kumimoji="1"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カ所設置</a:t>
            </a:r>
            <a:endParaRPr kumimoji="1" lang="en-US" altLang="ja-JP" sz="26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  <a:buSzPct val="170000"/>
              <a:buBlip>
                <a:blip r:embed="rId2"/>
              </a:buBlip>
            </a:pPr>
            <a:r>
              <a:rPr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 </a:t>
            </a:r>
            <a:r>
              <a:rPr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契約飲食店を増やす</a:t>
            </a:r>
            <a:endParaRPr lang="en-US" altLang="ja-JP" sz="26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  <a:buSzPct val="170000"/>
              <a:buBlip>
                <a:blip r:embed="rId2"/>
              </a:buBlip>
            </a:pPr>
            <a:r>
              <a:rPr kumimoji="1"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 </a:t>
            </a:r>
            <a:r>
              <a:rPr kumimoji="1"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配達要員のマナー研修実施</a:t>
            </a:r>
            <a:endParaRPr kumimoji="1" lang="en-US" altLang="ja-JP" sz="26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  <a:buSzPct val="170000"/>
              <a:buBlip>
                <a:blip r:embed="rId2"/>
              </a:buBlip>
            </a:pPr>
            <a:r>
              <a:rPr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 </a:t>
            </a:r>
            <a:r>
              <a:rPr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災害支援活動の拡大</a:t>
            </a:r>
            <a:endParaRPr kumimoji="1" lang="ja-JP" altLang="en-US" sz="26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</p:txBody>
      </p:sp>
      <p:pic>
        <p:nvPicPr>
          <p:cNvPr id="6" name="図 5" descr="店の前に置かれた自転車&#10;&#10;自動的に生成された説明">
            <a:extLst>
              <a:ext uri="{FF2B5EF4-FFF2-40B4-BE49-F238E27FC236}">
                <a16:creationId xmlns:a16="http://schemas.microsoft.com/office/drawing/2014/main" id="{093ADD21-08D7-5849-B051-3785295767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9166" y="2834640"/>
            <a:ext cx="6050166" cy="402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764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FC3AC70-109B-4A92-B6B8-5FCFA50A19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40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利用者数の推移</a:t>
            </a:r>
          </a:p>
        </p:txBody>
      </p:sp>
      <p:graphicFrame>
        <p:nvGraphicFramePr>
          <p:cNvPr id="5" name="コンテンツ プレースホルダー 4">
            <a:extLst>
              <a:ext uri="{FF2B5EF4-FFF2-40B4-BE49-F238E27FC236}">
                <a16:creationId xmlns:a16="http://schemas.microsoft.com/office/drawing/2014/main" id="{0BC9EBD1-3248-40F8-91DF-A64C63815D4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35251420"/>
              </p:ext>
            </p:extLst>
          </p:nvPr>
        </p:nvGraphicFramePr>
        <p:xfrm>
          <a:off x="1023938" y="2286000"/>
          <a:ext cx="9720262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196830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B61A8B9-4383-4BCB-BB43-22195E55E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2548" y="613333"/>
            <a:ext cx="9720072" cy="1499616"/>
          </a:xfrm>
        </p:spPr>
        <p:txBody>
          <a:bodyPr>
            <a:normAutofit/>
          </a:bodyPr>
          <a:lstStyle/>
          <a:p>
            <a:r>
              <a:rPr kumimoji="1" lang="ja-JP" altLang="en-US" sz="40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配達要員の年代別割合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1459D2-3CA9-4083-9C7E-481AE135BFD9}"/>
              </a:ext>
            </a:extLst>
          </p:cNvPr>
          <p:cNvSpPr txBox="1"/>
          <p:nvPr/>
        </p:nvSpPr>
        <p:spPr>
          <a:xfrm>
            <a:off x="7335538" y="2730842"/>
            <a:ext cx="423376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平均年齢</a:t>
            </a:r>
            <a:endParaRPr kumimoji="1" lang="en-US" altLang="ja-JP" sz="32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r>
              <a:rPr kumimoji="1" lang="en-US" altLang="ja-JP" sz="13000" dirty="0">
                <a:solidFill>
                  <a:srgbClr val="A9A57B"/>
                </a:solidFill>
              </a:rPr>
              <a:t>28.8</a:t>
            </a:r>
            <a:r>
              <a:rPr kumimoji="1" lang="ja-JP" altLang="en-US" sz="4400" dirty="0">
                <a:solidFill>
                  <a:srgbClr val="A9A57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歳</a:t>
            </a:r>
          </a:p>
        </p:txBody>
      </p:sp>
    </p:spTree>
    <p:extLst>
      <p:ext uri="{BB962C8B-B14F-4D97-AF65-F5344CB8AC3E}">
        <p14:creationId xmlns:p14="http://schemas.microsoft.com/office/powerpoint/2010/main" val="2543378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B68E441-E823-420E-966B-AC44C3E771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40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募集要項</a:t>
            </a:r>
          </a:p>
        </p:txBody>
      </p:sp>
      <p:graphicFrame>
        <p:nvGraphicFramePr>
          <p:cNvPr id="3" name="表 3">
            <a:extLst>
              <a:ext uri="{FF2B5EF4-FFF2-40B4-BE49-F238E27FC236}">
                <a16:creationId xmlns:a16="http://schemas.microsoft.com/office/drawing/2014/main" id="{7CA3199D-D1D3-450E-A7D8-2D7E9AD77F0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7189487"/>
              </p:ext>
            </p:extLst>
          </p:nvPr>
        </p:nvGraphicFramePr>
        <p:xfrm>
          <a:off x="2906313" y="2084832"/>
          <a:ext cx="5955702" cy="32156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635372">
                  <a:extLst>
                    <a:ext uri="{9D8B030D-6E8A-4147-A177-3AD203B41FA5}">
                      <a16:colId xmlns:a16="http://schemas.microsoft.com/office/drawing/2014/main" val="1945625436"/>
                    </a:ext>
                  </a:extLst>
                </a:gridCol>
                <a:gridCol w="4320330">
                  <a:extLst>
                    <a:ext uri="{9D8B030D-6E8A-4147-A177-3AD203B41FA5}">
                      <a16:colId xmlns:a16="http://schemas.microsoft.com/office/drawing/2014/main" val="17220096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項目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内容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593581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職種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①営業</a:t>
                      </a:r>
                      <a:endParaRPr kumimoji="1" lang="en-US" altLang="ja-JP" dirty="0"/>
                    </a:p>
                    <a:p>
                      <a:endParaRPr kumimoji="1" lang="en-US" altLang="ja-JP" dirty="0"/>
                    </a:p>
                    <a:p>
                      <a:r>
                        <a:rPr kumimoji="1" lang="ja-JP" altLang="en-US" dirty="0"/>
                        <a:t>②中継地点スタッフ</a:t>
                      </a:r>
                      <a:endParaRPr kumimoji="1" lang="en-US" altLang="ja-JP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364642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勤務地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東京近郊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37226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応募方法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エントリーシートによる応募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834388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選考方法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①書類審査</a:t>
                      </a:r>
                      <a:endParaRPr kumimoji="1" lang="en-US" altLang="ja-JP" dirty="0"/>
                    </a:p>
                    <a:p>
                      <a:endParaRPr kumimoji="1" lang="en-US" altLang="ja-JP" dirty="0"/>
                    </a:p>
                    <a:p>
                      <a:r>
                        <a:rPr kumimoji="1" lang="ja-JP" altLang="en-US" dirty="0"/>
                        <a:t>②面接</a:t>
                      </a:r>
                      <a:endParaRPr kumimoji="1" lang="en-US" altLang="ja-JP" dirty="0"/>
                    </a:p>
                    <a:p>
                      <a:endParaRPr kumimoji="1" lang="en-US" altLang="ja-JP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11438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94433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インテグラル">
  <a:themeElements>
    <a:clrScheme name="インテグラル">
      <a:dk1>
        <a:srgbClr val="2E2B21"/>
      </a:dk1>
      <a:lt1>
        <a:srgbClr val="FFFFFF"/>
      </a:lt1>
      <a:dk2>
        <a:srgbClr val="605B4F"/>
      </a:dk2>
      <a:lt2>
        <a:srgbClr val="D8D6BE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ユーザー定義 1">
      <a:majorFont>
        <a:latin typeface="Tw Cen MT Condensed"/>
        <a:ea typeface="Yu Gothic Medium"/>
        <a:cs typeface=""/>
      </a:majorFont>
      <a:minorFont>
        <a:latin typeface="Tw Cen MT"/>
        <a:ea typeface="Yu Gothic Medium"/>
        <a:cs typeface=""/>
      </a:minorFont>
    </a:fontScheme>
    <a:fmtScheme name="インテグラル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9000"/>
                <a:satMod val="145000"/>
              </a:schemeClr>
            </a:duotone>
          </a:blip>
          <a:tile tx="0" ty="0" sx="32000" sy="32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</a:schemeClr>
              <a:schemeClr val="phClr">
                <a:shade val="95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090DCB5F-146D-478A-852A-34B16FE9F3A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35</TotalTime>
  <Words>132</Words>
  <Application>Microsoft Office PowerPoint</Application>
  <PresentationFormat>ワイド画面</PresentationFormat>
  <Paragraphs>47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6" baseType="lpstr">
      <vt:lpstr>Yu Gothic</vt:lpstr>
      <vt:lpstr>Yu Gothic</vt:lpstr>
      <vt:lpstr>游ゴシック Medium</vt:lpstr>
      <vt:lpstr>游ゴシック Medium</vt:lpstr>
      <vt:lpstr>Tw Cen MT</vt:lpstr>
      <vt:lpstr>Tw Cen MT Condensed</vt:lpstr>
      <vt:lpstr>Wingdings</vt:lpstr>
      <vt:lpstr>Wingdings 3</vt:lpstr>
      <vt:lpstr>インテグラル</vt:lpstr>
      <vt:lpstr>会社説明会</vt:lpstr>
      <vt:lpstr>基本情報</vt:lpstr>
      <vt:lpstr>コンセプト</vt:lpstr>
      <vt:lpstr>今後の事業戦略</vt:lpstr>
      <vt:lpstr>利用者数の推移</vt:lpstr>
      <vt:lpstr>配達要員の年代別割合</vt:lpstr>
      <vt:lpstr>募集要項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高橋 優海</dc:creator>
  <cp:lastModifiedBy>井上 香緒里</cp:lastModifiedBy>
  <cp:revision>13</cp:revision>
  <dcterms:created xsi:type="dcterms:W3CDTF">2022-04-06T12:46:09Z</dcterms:created>
  <dcterms:modified xsi:type="dcterms:W3CDTF">2024-07-14T05:53:55Z</dcterms:modified>
</cp:coreProperties>
</file>