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0" autoAdjust="0"/>
    <p:restoredTop sz="94660"/>
  </p:normalViewPr>
  <p:slideViewPr>
    <p:cSldViewPr snapToGrid="0">
      <p:cViewPr varScale="1">
        <p:scale>
          <a:sx n="68" d="100"/>
          <a:sy n="68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人数</c:v>
                </c:pt>
              </c:strCache>
            </c:strRef>
          </c:tx>
          <c:spPr>
            <a:gradFill flip="none" rotWithShape="1">
              <a:gsLst>
                <a:gs pos="0">
                  <a:schemeClr val="bg1">
                    <a:lumMod val="50000"/>
                    <a:tint val="66000"/>
                    <a:satMod val="160000"/>
                  </a:schemeClr>
                </a:gs>
                <a:gs pos="50000">
                  <a:schemeClr val="bg1">
                    <a:lumMod val="50000"/>
                    <a:tint val="44500"/>
                    <a:satMod val="160000"/>
                  </a:schemeClr>
                </a:gs>
                <a:gs pos="100000">
                  <a:schemeClr val="bg1">
                    <a:lumMod val="50000"/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rgbClr val="FF0000">
                      <a:tint val="66000"/>
                      <a:satMod val="160000"/>
                    </a:srgbClr>
                  </a:gs>
                  <a:gs pos="50000">
                    <a:srgbClr val="FF0000">
                      <a:tint val="44500"/>
                      <a:satMod val="160000"/>
                    </a:srgbClr>
                  </a:gs>
                  <a:gs pos="100000">
                    <a:srgbClr val="FF0000">
                      <a:tint val="23500"/>
                      <a:satMod val="160000"/>
                    </a:srgbClr>
                  </a:gs>
                </a:gsLst>
                <a:lin ang="108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10E9-4488-A4C6-E1537F5A6143}"/>
              </c:ext>
            </c:extLst>
          </c:dPt>
          <c:cat>
            <c:strRef>
              <c:f>Sheet1!$A$2:$A$7</c:f>
              <c:strCache>
                <c:ptCount val="6"/>
                <c:pt idx="0">
                  <c:v>SNSを見て</c:v>
                </c:pt>
                <c:pt idx="1">
                  <c:v>Webで検索して</c:v>
                </c:pt>
                <c:pt idx="2">
                  <c:v>Web広告を見て</c:v>
                </c:pt>
                <c:pt idx="3">
                  <c:v>友人の口コミ</c:v>
                </c:pt>
                <c:pt idx="4">
                  <c:v>雑誌を見て</c:v>
                </c:pt>
                <c:pt idx="5">
                  <c:v>その他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210</c:v>
                </c:pt>
                <c:pt idx="1">
                  <c:v>164</c:v>
                </c:pt>
                <c:pt idx="2">
                  <c:v>95</c:v>
                </c:pt>
                <c:pt idx="3">
                  <c:v>70</c:v>
                </c:pt>
                <c:pt idx="4">
                  <c:v>26</c:v>
                </c:pt>
                <c:pt idx="5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B2-48B4-8F79-4576CBF94C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58"/>
        <c:axId val="1121800560"/>
        <c:axId val="1121796952"/>
      </c:barChart>
      <c:catAx>
        <c:axId val="1121800560"/>
        <c:scaling>
          <c:orientation val="maxMin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defRPr>
            </a:pPr>
            <a:endParaRPr lang="ja-JP"/>
          </a:p>
        </c:txPr>
        <c:crossAx val="1121796952"/>
        <c:crosses val="autoZero"/>
        <c:auto val="1"/>
        <c:lblAlgn val="ctr"/>
        <c:lblOffset val="100"/>
        <c:noMultiLvlLbl val="0"/>
      </c:catAx>
      <c:valAx>
        <c:axId val="1121796952"/>
        <c:scaling>
          <c:orientation val="minMax"/>
        </c:scaling>
        <c:delete val="0"/>
        <c:axPos val="t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defRPr>
            </a:pPr>
            <a:endParaRPr lang="ja-JP"/>
          </a:p>
        </c:txPr>
        <c:crossAx val="11218005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>
          <a:latin typeface="游ゴシック" panose="020B0400000000000000" pitchFamily="50" charset="-128"/>
          <a:ea typeface="游ゴシック" panose="020B0400000000000000" pitchFamily="50" charset="-128"/>
        </a:defRPr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33D4D9-EEDA-4F86-8F77-815A7E1381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5C5A1C3-A7A8-44E0-B1C2-2DE527FE90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50B9E79-CFEC-4313-BC42-E330DD8E8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216916-4C2F-4721-9F0B-22A217773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23573E6-0BF7-4A79-A749-15824F9E2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9375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9E6CAE1-D552-4206-B6C3-0D853AA287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90A1614-A545-49F0-A6C8-9C43661037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CE993F3-9CFB-45D7-B755-A4F1CCDCA7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510ABAC-E718-499A-8186-EE6029C34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A69FF6D-99B4-451D-8987-11F28456F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8542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BBF08CC-010C-4FDE-AC82-4074C47C65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CAB8D093-9904-4DEC-9A64-FBBF6AF273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8E478FA-080B-4A94-8F79-2D5B94924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FD233B5-390E-4020-A59E-F44DC7F04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D030FE7-1C19-4AFD-BB39-1C5474362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9821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00A3A6-6DC8-4CC0-899B-6DBAB9D32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7381A5B-CE1E-4732-8609-495614ED38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55B3314-B851-4F17-834D-57625F0B1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21C1FF2-1371-4D0A-A81C-F88AC3D12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57573AA-FBA4-4270-B520-D2DAD01E5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4199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632BE8-27C8-4679-B5DF-E9088702D3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29A011-926E-4787-8364-4A622A30D5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10F03F2-600A-4AFC-AC40-000F8385E5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F5CBCC8-3B53-4B1A-836E-3B0F8F976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402A006-10AB-4282-8340-084CB296F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030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7EFF8B7-3B7C-4458-9FB7-F990C6DFA7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205C021-3749-415E-8394-0C6854694C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0664A2F-CB4B-4284-AF53-2B2E13C57A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94EEA1C-07FC-47D1-86E4-C48419A0B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F7197D2-C9F1-4BC6-989F-A75968312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45799FF-51D3-48B3-8628-0B3A9553F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977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51CA9B-A686-4F52-862A-8C34014A16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55335EA-D5A7-4527-8FE0-98B9BF16EE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F02DB7C-EE62-4E0F-B287-03F1EC1F68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592A6C4-4474-4A09-93A9-1222FD5D772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E748CE3-BB6D-40F0-861A-3A5A310EAF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A729A5C-2803-41F5-AE63-DD6C1F8E2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367BD24-3097-4271-8958-0A604359A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B33C39C-2010-4D1E-8295-23BC685C3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9580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C54D29-F95B-477D-A89F-D323F48E8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61066BA-058C-4D53-A6D5-C4E615C4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774269E-D204-4C89-BBD3-B59E824025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284467A-83D8-4BA9-A6F6-B1B7249BA9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93142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6F282532-C7E4-40E4-8DEF-ABB302778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250F028C-C11A-46DA-92C4-2FBC0FF37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2719654-3D3A-40E8-90ED-C69FC6A12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93423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A4E25D-833B-442E-9D54-35642E56DD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594BDD-6365-435D-BCB4-5586DF89F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304112B-A2AE-4BDB-84B3-F95B10E968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5F87E36-CF71-44A5-8D25-EA5FA62096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8C62A5B-C537-426E-947A-CFBDB4553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7196481-6113-42FF-B066-E087AF509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7011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692FB8-7DA2-46F8-89C0-A33FBDC353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9FEE1B9-DC69-4F98-9313-DC3050007F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2B267CA-CE9D-4E70-B3BD-C54AC9E8E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76CFDC5-1166-4A3B-90AC-4114C7890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61B20-B3D2-469C-9B9B-D5DEDC7054C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74570C1-5EC1-4355-89E3-1F0C98CE9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FD0D075-CB2B-402E-B8DB-18027C851B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171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B412ADC-F144-45E4-9DEA-5A2F31987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5415BB8-B6C4-4FF4-A2D1-0C2EBEDA39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BAF9A51-444B-45C7-95B6-3A7B0105A9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61B20-B3D2-469C-9B9B-D5DEDC7054C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CD7ECA0-187F-4FF6-8434-A217805992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1FDF4B9-96D0-4346-BC6B-0EEB3FBDA2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EE28CA-C920-4D7D-A580-AFB730C1C6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340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コンテンツ プレースホルダー 22">
            <a:extLst>
              <a:ext uri="{FF2B5EF4-FFF2-40B4-BE49-F238E27FC236}">
                <a16:creationId xmlns:a16="http://schemas.microsoft.com/office/drawing/2014/main" id="{6E035B83-CD1F-4267-A19C-6B89FC220B4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195651"/>
              </p:ext>
            </p:extLst>
          </p:nvPr>
        </p:nvGraphicFramePr>
        <p:xfrm>
          <a:off x="838200" y="200850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フリーフォーム: 図形 2">
            <a:extLst>
              <a:ext uri="{FF2B5EF4-FFF2-40B4-BE49-F238E27FC236}">
                <a16:creationId xmlns:a16="http://schemas.microsoft.com/office/drawing/2014/main" id="{CFFED598-4112-443E-83E3-88D4A409B1F7}"/>
              </a:ext>
            </a:extLst>
          </p:cNvPr>
          <p:cNvSpPr/>
          <p:nvPr/>
        </p:nvSpPr>
        <p:spPr>
          <a:xfrm>
            <a:off x="1875963" y="524287"/>
            <a:ext cx="8724551" cy="1282143"/>
          </a:xfrm>
          <a:custGeom>
            <a:avLst/>
            <a:gdLst>
              <a:gd name="connsiteX0" fmla="*/ 0 w 8724551"/>
              <a:gd name="connsiteY0" fmla="*/ 486561 h 1282143"/>
              <a:gd name="connsiteX1" fmla="*/ 0 w 8724551"/>
              <a:gd name="connsiteY1" fmla="*/ 486562 h 1282143"/>
              <a:gd name="connsiteX2" fmla="*/ 0 w 8724551"/>
              <a:gd name="connsiteY2" fmla="*/ 486562 h 1282143"/>
              <a:gd name="connsiteX3" fmla="*/ 486562 w 8724551"/>
              <a:gd name="connsiteY3" fmla="*/ 0 h 1282143"/>
              <a:gd name="connsiteX4" fmla="*/ 8237989 w 8724551"/>
              <a:gd name="connsiteY4" fmla="*/ 0 h 1282143"/>
              <a:gd name="connsiteX5" fmla="*/ 8724551 w 8724551"/>
              <a:gd name="connsiteY5" fmla="*/ 486562 h 1282143"/>
              <a:gd name="connsiteX6" fmla="*/ 8724550 w 8724551"/>
              <a:gd name="connsiteY6" fmla="*/ 486562 h 1282143"/>
              <a:gd name="connsiteX7" fmla="*/ 8237988 w 8724551"/>
              <a:gd name="connsiteY7" fmla="*/ 973124 h 1282143"/>
              <a:gd name="connsiteX8" fmla="*/ 1619162 w 8724551"/>
              <a:gd name="connsiteY8" fmla="*/ 973123 h 1282143"/>
              <a:gd name="connsiteX9" fmla="*/ 1711424 w 8724551"/>
              <a:gd name="connsiteY9" fmla="*/ 1282143 h 1282143"/>
              <a:gd name="connsiteX10" fmla="*/ 1250594 w 8724551"/>
              <a:gd name="connsiteY10" fmla="*/ 978610 h 1282143"/>
              <a:gd name="connsiteX11" fmla="*/ 1257975 w 8724551"/>
              <a:gd name="connsiteY11" fmla="*/ 973123 h 1282143"/>
              <a:gd name="connsiteX12" fmla="*/ 486562 w 8724551"/>
              <a:gd name="connsiteY12" fmla="*/ 973123 h 1282143"/>
              <a:gd name="connsiteX13" fmla="*/ 9885 w 8724551"/>
              <a:gd name="connsiteY13" fmla="*/ 584620 h 1282143"/>
              <a:gd name="connsiteX14" fmla="*/ 0 w 8724551"/>
              <a:gd name="connsiteY14" fmla="*/ 486562 h 1282143"/>
              <a:gd name="connsiteX15" fmla="*/ 9885 w 8724551"/>
              <a:gd name="connsiteY15" fmla="*/ 388503 h 1282143"/>
              <a:gd name="connsiteX16" fmla="*/ 486562 w 8724551"/>
              <a:gd name="connsiteY16" fmla="*/ 0 h 1282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724551" h="1282143">
                <a:moveTo>
                  <a:pt x="0" y="486561"/>
                </a:moveTo>
                <a:lnTo>
                  <a:pt x="0" y="486562"/>
                </a:lnTo>
                <a:lnTo>
                  <a:pt x="0" y="486562"/>
                </a:lnTo>
                <a:close/>
                <a:moveTo>
                  <a:pt x="486562" y="0"/>
                </a:moveTo>
                <a:lnTo>
                  <a:pt x="8237989" y="0"/>
                </a:lnTo>
                <a:cubicBezTo>
                  <a:pt x="8506710" y="0"/>
                  <a:pt x="8724551" y="217841"/>
                  <a:pt x="8724551" y="486562"/>
                </a:cubicBezTo>
                <a:lnTo>
                  <a:pt x="8724550" y="486562"/>
                </a:lnTo>
                <a:cubicBezTo>
                  <a:pt x="8724550" y="755283"/>
                  <a:pt x="8506709" y="973124"/>
                  <a:pt x="8237988" y="973124"/>
                </a:cubicBezTo>
                <a:lnTo>
                  <a:pt x="1619162" y="973123"/>
                </a:lnTo>
                <a:lnTo>
                  <a:pt x="1711424" y="1282143"/>
                </a:lnTo>
                <a:lnTo>
                  <a:pt x="1250594" y="978610"/>
                </a:lnTo>
                <a:lnTo>
                  <a:pt x="1257975" y="973123"/>
                </a:lnTo>
                <a:lnTo>
                  <a:pt x="486562" y="973123"/>
                </a:lnTo>
                <a:cubicBezTo>
                  <a:pt x="251431" y="973123"/>
                  <a:pt x="55255" y="806339"/>
                  <a:pt x="9885" y="584620"/>
                </a:cubicBezTo>
                <a:lnTo>
                  <a:pt x="0" y="486562"/>
                </a:lnTo>
                <a:lnTo>
                  <a:pt x="9885" y="388503"/>
                </a:lnTo>
                <a:cubicBezTo>
                  <a:pt x="55255" y="166785"/>
                  <a:pt x="251431" y="0"/>
                  <a:pt x="486562" y="0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rgbClr val="FF808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08000" rtlCol="0" anchor="t" anchorCtr="0">
            <a:noAutofit/>
          </a:bodyPr>
          <a:lstStyle/>
          <a:p>
            <a:pPr algn="ctr">
              <a:tabLst>
                <a:tab pos="361950" algn="l"/>
                <a:tab pos="542925" algn="l"/>
                <a:tab pos="628650" algn="l"/>
              </a:tabLst>
            </a:pPr>
            <a:r>
              <a:rPr lang="en-US" altLang="ja-JP" sz="4400" dirty="0">
                <a:solidFill>
                  <a:srgbClr val="FF8080"/>
                </a:solidFill>
                <a:latin typeface="Tw Cen MT" panose="020B0602020104020603" pitchFamily="34" charset="0"/>
                <a:ea typeface="游ゴシック Medium" panose="020B0500000000000000" pitchFamily="50" charset="-128"/>
              </a:rPr>
              <a:t>Q </a:t>
            </a:r>
            <a:r>
              <a:rPr lang="ja-JP" altLang="en-US" sz="3400" dirty="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ご来場のきっかけは何ですか？</a:t>
            </a:r>
          </a:p>
        </p:txBody>
      </p:sp>
    </p:spTree>
    <p:extLst>
      <p:ext uri="{BB962C8B-B14F-4D97-AF65-F5344CB8AC3E}">
        <p14:creationId xmlns:p14="http://schemas.microsoft.com/office/powerpoint/2010/main" val="4219296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</Words>
  <Application>Microsoft Office PowerPoint</Application>
  <PresentationFormat>ワイド画面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游ゴシック Light</vt:lpstr>
      <vt:lpstr>游ゴシック Medium</vt:lpstr>
      <vt:lpstr>Arial</vt:lpstr>
      <vt:lpstr>Tw Cen MT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2</cp:revision>
  <dcterms:created xsi:type="dcterms:W3CDTF">2022-04-07T12:32:26Z</dcterms:created>
  <dcterms:modified xsi:type="dcterms:W3CDTF">2024-12-17T10:31:02Z</dcterms:modified>
</cp:coreProperties>
</file>