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60" d="100"/>
          <a:sy n="60" d="100"/>
        </p:scale>
        <p:origin x="498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undo custSel modSld">
      <pc:chgData name="みのり 高坂" userId="b5fa9cee4b4e07da" providerId="LiveId" clId="{FC82D3FC-005F-422E-91BB-CDF96431A7E7}" dt="2026-03-24T09:02:16.537" v="7" actId="1076"/>
      <pc:docMkLst>
        <pc:docMk/>
      </pc:docMkLst>
      <pc:sldChg chg="modSp mod">
        <pc:chgData name="みのり 高坂" userId="b5fa9cee4b4e07da" providerId="LiveId" clId="{FC82D3FC-005F-422E-91BB-CDF96431A7E7}" dt="2026-03-24T09:02:16.537" v="7" actId="1076"/>
        <pc:sldMkLst>
          <pc:docMk/>
          <pc:sldMk cId="3128349938" sldId="256"/>
        </pc:sldMkLst>
        <pc:picChg chg="mod">
          <ac:chgData name="みのり 高坂" userId="b5fa9cee4b4e07da" providerId="LiveId" clId="{FC82D3FC-005F-422E-91BB-CDF96431A7E7}" dt="2026-03-18T04:45:53.684" v="0" actId="554"/>
          <ac:picMkLst>
            <pc:docMk/>
            <pc:sldMk cId="3128349938" sldId="256"/>
            <ac:picMk id="19" creationId="{CFBDED6C-B52A-A26E-0D7D-B37984D1CB4F}"/>
          </ac:picMkLst>
        </pc:picChg>
        <pc:picChg chg="mod">
          <ac:chgData name="みのり 高坂" userId="b5fa9cee4b4e07da" providerId="LiveId" clId="{FC82D3FC-005F-422E-91BB-CDF96431A7E7}" dt="2026-03-24T09:02:16.537" v="7" actId="1076"/>
          <ac:picMkLst>
            <pc:docMk/>
            <pc:sldMk cId="3128349938" sldId="256"/>
            <ac:picMk id="24" creationId="{2E4E69F5-9C55-1DC5-D763-ACE1CE044D7B}"/>
          </ac:picMkLst>
        </pc:picChg>
        <pc:picChg chg="mod">
          <ac:chgData name="みのり 高坂" userId="b5fa9cee4b4e07da" providerId="LiveId" clId="{FC82D3FC-005F-422E-91BB-CDF96431A7E7}" dt="2026-03-24T09:02:16.537" v="7" actId="1076"/>
          <ac:picMkLst>
            <pc:docMk/>
            <pc:sldMk cId="3128349938" sldId="256"/>
            <ac:picMk id="26" creationId="{A2F8031B-0F52-2D91-22F4-000336BE721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3062F0-295D-4CBE-9249-4BBCDDB7FFAC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40A13-02D5-4AE1-9C70-BB6E81E870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anose="05000000000000000000" pitchFamily="2" charset="2"/>
              <a:buChar char="u"/>
              <a:defRPr/>
            </a:lvl1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5E32A1D-1E0E-ABA7-28E6-2DB09B69AB85}"/>
              </a:ext>
            </a:extLst>
          </p:cNvPr>
          <p:cNvSpPr txBox="1"/>
          <p:nvPr/>
        </p:nvSpPr>
        <p:spPr>
          <a:xfrm>
            <a:off x="618083" y="695325"/>
            <a:ext cx="10955535" cy="502890"/>
          </a:xfrm>
          <a:prstGeom prst="rect">
            <a:avLst/>
          </a:prstGeom>
          <a:noFill/>
        </p:spPr>
        <p:txBody>
          <a:bodyPr wrap="square" rtlCol="0">
            <a:normAutofit fontScale="92500" lnSpcReduction="20000"/>
          </a:bodyPr>
          <a:lstStyle/>
          <a:p>
            <a:pPr marL="0" algn="l">
              <a:buNone/>
            </a:pPr>
            <a:r>
              <a:rPr sz="3600" b="0" dirty="0" err="1">
                <a:solidFill>
                  <a:srgbClr val="000000"/>
                </a:solidFill>
                <a:effectLst/>
                <a:latin typeface="Mongolian Baiti" panose="03000500000000000000" pitchFamily="66" charset="0"/>
              </a:rPr>
              <a:t>インフォグラフィックによる情報整理</a:t>
            </a:r>
            <a:r>
              <a:rPr dirty="0">
                <a:effectLst/>
              </a:rPr>
              <a:t> </a:t>
            </a:r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FC7874F-8839-7135-394C-E51542E88D7F}"/>
              </a:ext>
            </a:extLst>
          </p:cNvPr>
          <p:cNvSpPr txBox="1"/>
          <p:nvPr/>
        </p:nvSpPr>
        <p:spPr>
          <a:xfrm>
            <a:off x="618083" y="5044678"/>
            <a:ext cx="3408312" cy="848617"/>
          </a:xfrm>
          <a:prstGeom prst="rect">
            <a:avLst/>
          </a:prstGeom>
          <a:noFill/>
        </p:spPr>
        <p:txBody>
          <a:bodyPr wrap="square" rtlCol="0">
            <a:normAutofit fontScale="77500" lnSpcReduction="20000"/>
          </a:bodyPr>
          <a:lstStyle/>
          <a:p>
            <a:pPr marL="0" algn="l">
              <a:buNone/>
            </a:pPr>
            <a:r>
              <a:rPr sz="1500" b="1" dirty="0" err="1">
                <a:solidFill>
                  <a:srgbClr val="000000"/>
                </a:solidFill>
                <a:effectLst/>
                <a:latin typeface="Avenir"/>
              </a:rPr>
              <a:t>視覚的要素</a:t>
            </a:r>
            <a:r>
              <a:rPr dirty="0">
                <a:effectLst/>
              </a:rPr>
              <a:t> </a:t>
            </a:r>
          </a:p>
          <a:p>
            <a:pPr marL="0" algn="l">
              <a:spcBef>
                <a:spcPts val="750"/>
              </a:spcBef>
              <a:buNone/>
            </a:pPr>
            <a:r>
              <a:rPr sz="1425" b="0" dirty="0" err="1">
                <a:solidFill>
                  <a:srgbClr val="000000"/>
                </a:solidFill>
                <a:effectLst/>
                <a:latin typeface="Avenir"/>
              </a:rPr>
              <a:t>アイコンや図形を用いて情報を直感的に伝える。複雑なデータも一目で理解できるように工夫されている</a:t>
            </a:r>
            <a:r>
              <a:rPr sz="1425" b="0" dirty="0">
                <a:solidFill>
                  <a:srgbClr val="000000"/>
                </a:solidFill>
                <a:effectLst/>
                <a:latin typeface="Avenir"/>
              </a:rPr>
              <a:t>。</a:t>
            </a:r>
            <a:r>
              <a:rPr dirty="0">
                <a:effectLst/>
              </a:rPr>
              <a:t> </a:t>
            </a:r>
            <a:endParaRPr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84E1C15-3ABA-38A7-3BC2-516074278303}"/>
              </a:ext>
            </a:extLst>
          </p:cNvPr>
          <p:cNvSpPr txBox="1"/>
          <p:nvPr/>
        </p:nvSpPr>
        <p:spPr>
          <a:xfrm>
            <a:off x="4208859" y="5044678"/>
            <a:ext cx="3408312" cy="848617"/>
          </a:xfrm>
          <a:prstGeom prst="rect">
            <a:avLst/>
          </a:prstGeom>
          <a:noFill/>
        </p:spPr>
        <p:txBody>
          <a:bodyPr wrap="square" rtlCol="0">
            <a:normAutofit fontScale="85000" lnSpcReduction="10000"/>
          </a:bodyPr>
          <a:lstStyle/>
          <a:p>
            <a:pPr marL="0" algn="l">
              <a:buNone/>
            </a:pPr>
            <a:r>
              <a:rPr sz="1500" b="1" dirty="0" err="1">
                <a:solidFill>
                  <a:srgbClr val="000000"/>
                </a:solidFill>
                <a:effectLst/>
                <a:latin typeface="Avenir"/>
              </a:rPr>
              <a:t>階層構造</a:t>
            </a:r>
            <a:r>
              <a:rPr dirty="0">
                <a:effectLst/>
              </a:rPr>
              <a:t> </a:t>
            </a:r>
          </a:p>
          <a:p>
            <a:pPr marL="0" algn="l">
              <a:spcBef>
                <a:spcPts val="750"/>
              </a:spcBef>
              <a:buNone/>
            </a:pPr>
            <a:r>
              <a:rPr sz="1425" b="0" dirty="0" err="1">
                <a:solidFill>
                  <a:srgbClr val="000000"/>
                </a:solidFill>
                <a:effectLst/>
                <a:latin typeface="Avenir"/>
              </a:rPr>
              <a:t>情報を柱や段落で整理し、重要度や関連性を明確にする。全体像と詳細をバランスよく提示</a:t>
            </a:r>
            <a:r>
              <a:rPr sz="1425" b="0" dirty="0">
                <a:solidFill>
                  <a:srgbClr val="000000"/>
                </a:solidFill>
                <a:effectLst/>
                <a:latin typeface="Avenir"/>
              </a:rPr>
              <a:t>。</a:t>
            </a:r>
            <a:r>
              <a:rPr dirty="0">
                <a:effectLst/>
              </a:rPr>
              <a:t> </a:t>
            </a:r>
            <a:endParaRPr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1B8A83F-71EA-82FC-14F4-DD8FF85ACE5F}"/>
              </a:ext>
            </a:extLst>
          </p:cNvPr>
          <p:cNvSpPr txBox="1"/>
          <p:nvPr/>
        </p:nvSpPr>
        <p:spPr>
          <a:xfrm>
            <a:off x="7799635" y="5044678"/>
            <a:ext cx="3408312" cy="848617"/>
          </a:xfrm>
          <a:prstGeom prst="rect">
            <a:avLst/>
          </a:prstGeom>
          <a:noFill/>
        </p:spPr>
        <p:txBody>
          <a:bodyPr wrap="square" rtlCol="0">
            <a:normAutofit fontScale="77500" lnSpcReduction="20000"/>
          </a:bodyPr>
          <a:lstStyle/>
          <a:p>
            <a:pPr marL="0" algn="l">
              <a:buNone/>
            </a:pPr>
            <a:r>
              <a:rPr sz="1500" b="1">
                <a:solidFill>
                  <a:srgbClr val="000000"/>
                </a:solidFill>
                <a:effectLst/>
                <a:latin typeface="Avenir"/>
              </a:rPr>
              <a:t>強調ポイント</a:t>
            </a:r>
            <a:r>
              <a:rPr>
                <a:effectLst/>
              </a:rPr>
              <a:t> </a:t>
            </a:r>
          </a:p>
          <a:p>
            <a:pPr marL="0" algn="l">
              <a:spcBef>
                <a:spcPts val="750"/>
              </a:spcBef>
              <a:buNone/>
            </a:pPr>
            <a:r>
              <a:rPr sz="1425" b="0">
                <a:solidFill>
                  <a:srgbClr val="000000"/>
                </a:solidFill>
                <a:effectLst/>
                <a:latin typeface="Avenir"/>
              </a:rPr>
              <a:t>色やサイズ、配置を工夫して注目すべきデータやメッセージを際立たせる。伝達効果を高める設計。</a:t>
            </a:r>
            <a:r>
              <a:rPr>
                <a:effectLst/>
              </a:rPr>
              <a:t> </a:t>
            </a:r>
            <a:endParaRPr lang="ja-JP" altLang="en-US"/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CFBDED6C-B52A-A26E-0D7D-B37984D1CB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083" y="1258225"/>
            <a:ext cx="3407959" cy="3407959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2E4E69F5-9C55-1DC5-D763-ACE1CE044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987" y="3462073"/>
            <a:ext cx="3414056" cy="3407959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A2F8031B-0F52-2D91-22F4-000336BE72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9811" y="1758094"/>
            <a:ext cx="3414056" cy="340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3499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14477</TotalTime>
  <Words>20</Words>
  <Application>Microsoft Office PowerPoint</Application>
  <PresentationFormat>ワイド画面</PresentationFormat>
  <Paragraphs>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Avenir</vt:lpstr>
      <vt:lpstr>游ゴシック</vt:lpstr>
      <vt:lpstr>游ゴシック Light</vt:lpstr>
      <vt:lpstr>Arial</vt:lpstr>
      <vt:lpstr>Mongolian Baiti</vt:lpstr>
      <vt:lpstr>Wingdings</vt:lpstr>
      <vt:lpstr>Office テーマ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みのり 高坂</cp:lastModifiedBy>
  <cp:revision>1</cp:revision>
  <dcterms:modified xsi:type="dcterms:W3CDTF">2026-03-24T09:02:18Z</dcterms:modified>
</cp:coreProperties>
</file>