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 modSld">
      <pc:chgData name="みのり 高坂" userId="b5fa9cee4b4e07da" providerId="LiveId" clId="{FC82D3FC-005F-422E-91BB-CDF96431A7E7}" dt="2026-03-18T04:42:39.721" v="5" actId="166"/>
      <pc:docMkLst>
        <pc:docMk/>
      </pc:docMkLst>
      <pc:sldChg chg="del">
        <pc:chgData name="みのり 高坂" userId="b5fa9cee4b4e07da" providerId="LiveId" clId="{FC82D3FC-005F-422E-91BB-CDF96431A7E7}" dt="2026-03-18T04:42:08.768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42:09.610" v="1" actId="47"/>
        <pc:sldMkLst>
          <pc:docMk/>
          <pc:sldMk cId="2459972472" sldId="257"/>
        </pc:sldMkLst>
      </pc:sldChg>
      <pc:sldChg chg="modSp mod">
        <pc:chgData name="みのり 高坂" userId="b5fa9cee4b4e07da" providerId="LiveId" clId="{FC82D3FC-005F-422E-91BB-CDF96431A7E7}" dt="2026-03-18T04:42:39.721" v="5" actId="166"/>
        <pc:sldMkLst>
          <pc:docMk/>
          <pc:sldMk cId="1453142428" sldId="258"/>
        </pc:sldMkLst>
        <pc:spChg chg="ord">
          <ac:chgData name="みのり 高坂" userId="b5fa9cee4b4e07da" providerId="LiveId" clId="{FC82D3FC-005F-422E-91BB-CDF96431A7E7}" dt="2026-03-18T04:42:28.147" v="4" actId="166"/>
          <ac:spMkLst>
            <pc:docMk/>
            <pc:sldMk cId="1453142428" sldId="258"/>
            <ac:spMk id="12" creationId="{66B9B993-D982-F299-A7B4-2C2AFC63A167}"/>
          </ac:spMkLst>
        </pc:spChg>
        <pc:spChg chg="ord">
          <ac:chgData name="みのり 高坂" userId="b5fa9cee4b4e07da" providerId="LiveId" clId="{FC82D3FC-005F-422E-91BB-CDF96431A7E7}" dt="2026-03-18T04:42:39.721" v="5" actId="166"/>
          <ac:spMkLst>
            <pc:docMk/>
            <pc:sldMk cId="1453142428" sldId="258"/>
            <ac:spMk id="13" creationId="{27D86C0D-7023-C7C8-AAA7-743EDC0C9293}"/>
          </ac:spMkLst>
        </pc:spChg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42:16.875" v="3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42:15.318" v="2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フローチャート: 処理 9">
            <a:extLst>
              <a:ext uri="{FF2B5EF4-FFF2-40B4-BE49-F238E27FC236}">
                <a16:creationId xmlns:a16="http://schemas.microsoft.com/office/drawing/2014/main" id="{8960912A-0B61-E769-4252-1BF9F4073CC4}"/>
              </a:ext>
            </a:extLst>
          </p:cNvPr>
          <p:cNvSpPr/>
          <p:nvPr/>
        </p:nvSpPr>
        <p:spPr>
          <a:xfrm>
            <a:off x="481264" y="541420"/>
            <a:ext cx="3368842" cy="3392905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altLang="en-US" b="1" dirty="0" lang="ja-JP" sz="2000">
                <a:solidFill>
                  <a:srgbClr val="000000"/>
                </a:solidFill>
                <a:effectLst/>
                <a:latin typeface="Avenir"/>
              </a:rPr>
              <a:t>製品性能</a:t>
            </a:r>
            <a:r>
              <a:rPr altLang="en-US" dirty="0" lang="ja-JP" sz="2000">
                <a:effectLst/>
              </a:rPr>
              <a:t> </a:t>
            </a:r>
          </a:p>
          <a:p>
            <a:pPr>
              <a:spcBef>
                <a:spcPts val="900"/>
              </a:spcBef>
            </a:pPr>
            <a:r>
              <a:rPr altLang="en-US" b="0" dirty="0" lang="ja-JP" sz="2000">
                <a:solidFill>
                  <a:srgbClr val="000000"/>
                </a:solidFill>
                <a:effectLst/>
                <a:latin typeface="Avenir"/>
              </a:rPr>
              <a:t>各社の製品スペックや品質を比較し、技術的な強み・弱みを明示します。</a:t>
            </a:r>
            <a:r>
              <a:rPr altLang="en-US" dirty="0" lang="ja-JP" sz="2000">
                <a:effectLst/>
              </a:rPr>
              <a:t> </a:t>
            </a:r>
            <a:endParaRPr altLang="en-US" dirty="0" lang="ja-JP" sz="200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886E1E95-8BEC-2BC6-A837-D3F0EECE0191}"/>
              </a:ext>
            </a:extLst>
          </p:cNvPr>
          <p:cNvSpPr/>
          <p:nvPr/>
        </p:nvSpPr>
        <p:spPr>
          <a:xfrm>
            <a:off x="3129548" y="2454441"/>
            <a:ext cx="3368842" cy="33929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altLang="en-US" b="1" dirty="0" lang="ja-JP" sz="2000">
                <a:solidFill>
                  <a:srgbClr val="000000"/>
                </a:solidFill>
                <a:effectLst/>
                <a:latin typeface="Avenir"/>
              </a:rPr>
              <a:t>価格帯</a:t>
            </a:r>
            <a:r>
              <a:rPr altLang="en-US" dirty="0" lang="ja-JP" sz="2000">
                <a:effectLst/>
              </a:rPr>
              <a:t> </a:t>
            </a:r>
          </a:p>
          <a:p>
            <a:pPr>
              <a:spcBef>
                <a:spcPts val="900"/>
              </a:spcBef>
            </a:pPr>
            <a:r>
              <a:rPr altLang="en-US" b="0" dirty="0" lang="ja-JP" sz="2000">
                <a:solidFill>
                  <a:srgbClr val="000000"/>
                </a:solidFill>
                <a:effectLst/>
                <a:latin typeface="Avenir"/>
              </a:rPr>
              <a:t>競合企業ごとの価格設定を整理し、コスト競争力を分析します。</a:t>
            </a:r>
            <a:r>
              <a:rPr altLang="en-US" dirty="0" lang="ja-JP" sz="2000">
                <a:effectLst/>
              </a:rPr>
              <a:t> </a:t>
            </a:r>
            <a:endParaRPr altLang="en-US" dirty="0" lang="ja-JP" sz="200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6B9B993-D982-F299-A7B4-2C2AFC63A167}"/>
              </a:ext>
            </a:extLst>
          </p:cNvPr>
          <p:cNvSpPr/>
          <p:nvPr/>
        </p:nvSpPr>
        <p:spPr>
          <a:xfrm>
            <a:off x="5777832" y="541420"/>
            <a:ext cx="3368842" cy="33929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altLang="en-US" b="1" dirty="0" lang="ja-JP" sz="2000">
                <a:solidFill>
                  <a:srgbClr val="000000"/>
                </a:solidFill>
                <a:effectLst/>
                <a:latin typeface="Avenir"/>
              </a:rPr>
              <a:t>市場シェア</a:t>
            </a:r>
            <a:r>
              <a:rPr altLang="en-US" dirty="0" lang="ja-JP" sz="2000">
                <a:effectLst/>
              </a:rPr>
              <a:t> </a:t>
            </a:r>
          </a:p>
          <a:p>
            <a:pPr>
              <a:spcBef>
                <a:spcPts val="900"/>
              </a:spcBef>
            </a:pPr>
            <a:r>
              <a:rPr altLang="en-US" b="0" dirty="0" lang="ja-JP" sz="2000">
                <a:solidFill>
                  <a:srgbClr val="000000"/>
                </a:solidFill>
                <a:effectLst/>
                <a:latin typeface="Avenir"/>
              </a:rPr>
              <a:t>各社の市場占有率を示し、業界内でのポジションを把握します。</a:t>
            </a:r>
            <a:r>
              <a:rPr altLang="en-US" dirty="0" lang="ja-JP" sz="2000">
                <a:effectLst/>
              </a:rPr>
              <a:t> </a:t>
            </a:r>
            <a:endParaRPr altLang="en-US" dirty="0" lang="ja-JP" sz="200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7D86C0D-7023-C7C8-AAA7-743EDC0C9293}"/>
              </a:ext>
            </a:extLst>
          </p:cNvPr>
          <p:cNvSpPr/>
          <p:nvPr/>
        </p:nvSpPr>
        <p:spPr>
          <a:xfrm>
            <a:off x="8426116" y="2454440"/>
            <a:ext cx="3368842" cy="33929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r>
              <a:rPr altLang="en-US" b="1" dirty="0" lang="ja-JP" sz="2000">
                <a:solidFill>
                  <a:srgbClr val="000000"/>
                </a:solidFill>
                <a:effectLst/>
                <a:latin typeface="Avenir"/>
              </a:rPr>
              <a:t>ブランド力</a:t>
            </a:r>
            <a:r>
              <a:rPr altLang="en-US" dirty="0" lang="ja-JP" sz="2000">
                <a:effectLst/>
              </a:rPr>
              <a:t> </a:t>
            </a:r>
          </a:p>
          <a:p>
            <a:pPr>
              <a:spcBef>
                <a:spcPts val="900"/>
              </a:spcBef>
            </a:pPr>
            <a:r>
              <a:rPr altLang="en-US" b="0" dirty="0" lang="ja-JP" sz="2000">
                <a:solidFill>
                  <a:srgbClr val="000000"/>
                </a:solidFill>
                <a:effectLst/>
                <a:latin typeface="Avenir"/>
              </a:rPr>
              <a:t>ブランド認知度やイメージの違いを比較し、差別化ポイントを発見します。</a:t>
            </a:r>
            <a:r>
              <a:rPr altLang="en-US" dirty="0" lang="ja-JP" sz="2000">
                <a:effectLst/>
              </a:rPr>
              <a:t> </a:t>
            </a:r>
            <a:endParaRPr altLang="en-US" dirty="0" lang="ja-JP" sz="2000"/>
          </a:p>
        </p:txBody>
      </p:sp>
    </p:spTree>
    <p:extLst>
      <p:ext uri="{BB962C8B-B14F-4D97-AF65-F5344CB8AC3E}">
        <p14:creationId xmlns:p14="http://schemas.microsoft.com/office/powerpoint/2010/main" val="1453142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72</Words>
  <Application>Microsoft Office PowerPoint</Application>
  <PresentationFormat/>
  <Paragraphs>8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7">
      <vt:lpstr>Avenir</vt:lpstr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