
<file path=[Content_Types].xml><?xml version="1.0" encoding="utf-8"?>
<Types xmlns="http://schemas.openxmlformats.org/package/2006/content-types">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no"?>
<Relationships xmlns="http://schemas.openxmlformats.org/package/2006/relationships">
<Relationship Id="rId1" Target="ppt/presentation.xml" Type="http://schemas.openxmlformats.org/officeDocument/2006/relationships/officeDocument"/>
<Relationship Id="rId2" Target="docProps/thumbnail.jpeg" Type="http://schemas.openxmlformats.org/package/2006/relationships/metadata/thumbnail"/>
<Relationship Id="rId3" Target="docProps/core.xml" Type="http://schemas.openxmlformats.org/package/2006/relationships/metadata/core-properties"/>
<Relationship Id="rId4" Target="docProps/app.xml" Type="http://schemas.openxmlformats.org/officeDocument/2006/relationships/extended-properties"/>
</Relationships>

</file>

<file path=ppt/presentation.xml><?xml version="1.0" encoding="utf-8"?>
<p:presentation xmlns:a="http://schemas.openxmlformats.org/drawingml/2006/main" xmlns:p="http://schemas.openxmlformats.org/presentationml/2006/main" xmlns:r="http://schemas.openxmlformats.org/officeDocument/2006/relationships" saveSubsetFonts="1">
  <p:sldMasterIdLst>
    <p:sldMasterId id="2147483648" r:id="rId1"/>
  </p:sldMasterIdLst>
  <p:notesMasterIdLst>
    <p:notesMasterId r:id="rId21"/>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Lst>
  <p:sldSz cx="12192000" cy="6858000"/>
  <p:notesSz cx="6858000" cy="9144000"/>
  <p:defaultTextStyle>
    <a:defPPr>
      <a:defRPr lang="ja-JP"/>
    </a:defPPr>
    <a:lvl1pPr algn="l" defTabSz="914400" eaLnBrk="1" hangingPunct="1" latinLnBrk="0" marL="0" rtl="0">
      <a:defRPr kern="1200" kumimoji="1" sz="1800">
        <a:solidFill>
          <a:schemeClr val="tx1"/>
        </a:solidFill>
        <a:latin typeface="+mn-lt"/>
        <a:ea typeface="+mn-ea"/>
        <a:cs typeface="+mn-cs"/>
      </a:defRPr>
    </a:lvl1pPr>
    <a:lvl2pPr algn="l" defTabSz="914400" eaLnBrk="1" hangingPunct="1" latinLnBrk="0" marL="457200" rtl="0">
      <a:defRPr kern="1200" kumimoji="1" sz="1800">
        <a:solidFill>
          <a:schemeClr val="tx1"/>
        </a:solidFill>
        <a:latin typeface="+mn-lt"/>
        <a:ea typeface="+mn-ea"/>
        <a:cs typeface="+mn-cs"/>
      </a:defRPr>
    </a:lvl2pPr>
    <a:lvl3pPr algn="l" defTabSz="914400" eaLnBrk="1" hangingPunct="1" latinLnBrk="0" marL="914400" rtl="0">
      <a:defRPr kern="1200" kumimoji="1" sz="1800">
        <a:solidFill>
          <a:schemeClr val="tx1"/>
        </a:solidFill>
        <a:latin typeface="+mn-lt"/>
        <a:ea typeface="+mn-ea"/>
        <a:cs typeface="+mn-cs"/>
      </a:defRPr>
    </a:lvl3pPr>
    <a:lvl4pPr algn="l" defTabSz="914400" eaLnBrk="1" hangingPunct="1" latinLnBrk="0" marL="1371600" rtl="0">
      <a:defRPr kern="1200" kumimoji="1" sz="1800">
        <a:solidFill>
          <a:schemeClr val="tx1"/>
        </a:solidFill>
        <a:latin typeface="+mn-lt"/>
        <a:ea typeface="+mn-ea"/>
        <a:cs typeface="+mn-cs"/>
      </a:defRPr>
    </a:lvl4pPr>
    <a:lvl5pPr algn="l" defTabSz="914400" eaLnBrk="1" hangingPunct="1" latinLnBrk="0" marL="1828800" rtl="0">
      <a:defRPr kern="1200" kumimoji="1" sz="1800">
        <a:solidFill>
          <a:schemeClr val="tx1"/>
        </a:solidFill>
        <a:latin typeface="+mn-lt"/>
        <a:ea typeface="+mn-ea"/>
        <a:cs typeface="+mn-cs"/>
      </a:defRPr>
    </a:lvl5pPr>
    <a:lvl6pPr algn="l" defTabSz="914400" eaLnBrk="1" hangingPunct="1" latinLnBrk="0" marL="2286000" rtl="0">
      <a:defRPr kern="1200" kumimoji="1" sz="1800">
        <a:solidFill>
          <a:schemeClr val="tx1"/>
        </a:solidFill>
        <a:latin typeface="+mn-lt"/>
        <a:ea typeface="+mn-ea"/>
        <a:cs typeface="+mn-cs"/>
      </a:defRPr>
    </a:lvl6pPr>
    <a:lvl7pPr algn="l" defTabSz="914400" eaLnBrk="1" hangingPunct="1" latinLnBrk="0" marL="2743200" rtl="0">
      <a:defRPr kern="1200" kumimoji="1" sz="1800">
        <a:solidFill>
          <a:schemeClr val="tx1"/>
        </a:solidFill>
        <a:latin typeface="+mn-lt"/>
        <a:ea typeface="+mn-ea"/>
        <a:cs typeface="+mn-cs"/>
      </a:defRPr>
    </a:lvl7pPr>
    <a:lvl8pPr algn="l" defTabSz="914400" eaLnBrk="1" hangingPunct="1" latinLnBrk="0" marL="3200400" rtl="0">
      <a:defRPr kern="1200" kumimoji="1" sz="1800">
        <a:solidFill>
          <a:schemeClr val="tx1"/>
        </a:solidFill>
        <a:latin typeface="+mn-lt"/>
        <a:ea typeface="+mn-ea"/>
        <a:cs typeface="+mn-cs"/>
      </a:defRPr>
    </a:lvl8pPr>
    <a:lvl9pPr algn="l" defTabSz="914400" eaLnBrk="1" hangingPunct="1" latinLnBrk="0" marL="3657600" rtl="0">
      <a:defRPr kern="1200" kumimoji="1" sz="1800">
        <a:solidFill>
          <a:schemeClr val="tx1"/>
        </a:solidFill>
        <a:latin typeface="+mn-lt"/>
        <a:ea typeface="+mn-ea"/>
        <a:cs typeface="+mn-cs"/>
      </a:defRPr>
    </a:lvl9pPr>
  </p:defaultTextStyle>
  <p:extLst>
    <p:ext uri="{521415D9-36F7-43E2-AB2F-B90AF26B5E84}">
      <p14:sectionLst xmlns:p14="http://schemas.microsoft.com/office/powerpoint/2010/main">
        <p14:section id="{712BF035-B6F2-4561-946E-BBAE5ED3F57C}" name="新商品の魅力を伝える効果的なプレゼンテーション構成">
          <p14:sldIdLst>
            <p14:sldId id="2561"/>
            <p14:sldId id="2562"/>
          </p14:sldIdLst>
        </p14:section>
        <p14:section id="{E1ADD5AF-63AF-4D90-A912-14D03D93C401}" name="新商品の概要と特徴">
          <p14:sldIdLst>
            <p14:sldId id="2563"/>
            <p14:sldId id="2564"/>
            <p14:sldId id="2565"/>
            <p14:sldId id="2566"/>
          </p14:sldIdLst>
        </p14:section>
        <p14:section id="{2DB335D9-FE46-4D14-A9D5-BD49DB7A1882}" name="ターゲット市場と顧客ニーズ">
          <p14:sldIdLst>
            <p14:sldId id="2567"/>
            <p14:sldId id="2568"/>
            <p14:sldId id="2569"/>
            <p14:sldId id="2570"/>
          </p14:sldIdLst>
        </p14:section>
        <p14:section id="{7E0AB0CA-8FCB-4471-A0E3-EE06480F1069}" name="競合製品との比較">
          <p14:sldIdLst>
            <p14:sldId id="2571"/>
            <p14:sldId id="2572"/>
            <p14:sldId id="2573"/>
            <p14:sldId id="2574"/>
          </p14:sldIdLst>
        </p14:section>
        <p14:section id="{CA4BD04A-E121-4D05-8F87-23C541B2D081}" name="販売戦略とプロモーション計画">
          <p14:sldIdLst>
            <p14:sldId id="2575"/>
            <p14:sldId id="2576"/>
            <p14:sldId id="2577"/>
            <p14:sldId id="2578"/>
          </p14:sldIdLst>
        </p14:section>
        <p14:section id="{7434E226-102B-471E-BA1C-4E5FCCAC2E0D}" name="結論：新商品の魅力を最大限に伝え、市場での成功を目指す">
          <p14:sldIdLst>
            <p14:sldId id="257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32" autoAdjust="0"/>
    <p:restoredTop sz="94660"/>
  </p:normalViewPr>
  <p:slideViewPr>
    <p:cSldViewPr snapToGrid="0">
      <p:cViewPr varScale="1">
        <p:scale>
          <a:sx n="75" d="100"/>
          <a:sy n="75" d="100"/>
        </p:scale>
        <p:origin x="120" y="72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no"?>
<Relationships xmlns="http://schemas.openxmlformats.org/package/2006/relationships">
<Relationship Id="rId1" Target="slideMasters/slideMaster1.xml" Type="http://schemas.openxmlformats.org/officeDocument/2006/relationships/slideMaster"/>
<Relationship Id="rId10" Target="slides/slide9.xml" Type="http://schemas.openxmlformats.org/officeDocument/2006/relationships/slide"/>
<Relationship Id="rId11" Target="slides/slide10.xml" Type="http://schemas.openxmlformats.org/officeDocument/2006/relationships/slide"/>
<Relationship Id="rId12" Target="slides/slide11.xml" Type="http://schemas.openxmlformats.org/officeDocument/2006/relationships/slide"/>
<Relationship Id="rId13" Target="slides/slide12.xml" Type="http://schemas.openxmlformats.org/officeDocument/2006/relationships/slide"/>
<Relationship Id="rId14" Target="slides/slide13.xml" Type="http://schemas.openxmlformats.org/officeDocument/2006/relationships/slide"/>
<Relationship Id="rId15" Target="slides/slide14.xml" Type="http://schemas.openxmlformats.org/officeDocument/2006/relationships/slide"/>
<Relationship Id="rId16" Target="slides/slide15.xml" Type="http://schemas.openxmlformats.org/officeDocument/2006/relationships/slide"/>
<Relationship Id="rId17" Target="slides/slide16.xml" Type="http://schemas.openxmlformats.org/officeDocument/2006/relationships/slide"/>
<Relationship Id="rId18" Target="slides/slide17.xml" Type="http://schemas.openxmlformats.org/officeDocument/2006/relationships/slide"/>
<Relationship Id="rId19" Target="slides/slide18.xml" Type="http://schemas.openxmlformats.org/officeDocument/2006/relationships/slide"/>
<Relationship Id="rId2" Target="slides/slide1.xml" Type="http://schemas.openxmlformats.org/officeDocument/2006/relationships/slide"/>
<Relationship Id="rId20" Target="slides/slide19.xml" Type="http://schemas.openxmlformats.org/officeDocument/2006/relationships/slide"/>
<Relationship Id="rId21" Target="notesMasters/notesMaster1.xml" Type="http://schemas.openxmlformats.org/officeDocument/2006/relationships/notesMaster"/>
<Relationship Id="rId22" Target="presProps.xml" Type="http://schemas.openxmlformats.org/officeDocument/2006/relationships/presProps"/>
<Relationship Id="rId23" Target="viewProps.xml" Type="http://schemas.openxmlformats.org/officeDocument/2006/relationships/viewProps"/>
<Relationship Id="rId24" Target="theme/theme1.xml" Type="http://schemas.openxmlformats.org/officeDocument/2006/relationships/theme"/>
<Relationship Id="rId25" Target="tableStyles.xml" Type="http://schemas.openxmlformats.org/officeDocument/2006/relationships/tableStyles"/>
<Relationship Id="rId3" Target="slides/slide2.xml" Type="http://schemas.openxmlformats.org/officeDocument/2006/relationships/slide"/>
<Relationship Id="rId4" Target="slides/slide3.xml" Type="http://schemas.openxmlformats.org/officeDocument/2006/relationships/slide"/>
<Relationship Id="rId5" Target="slides/slide4.xml" Type="http://schemas.openxmlformats.org/officeDocument/2006/relationships/slide"/>
<Relationship Id="rId6" Target="slides/slide5.xml" Type="http://schemas.openxmlformats.org/officeDocument/2006/relationships/slide"/>
<Relationship Id="rId7" Target="slides/slide6.xml" Type="http://schemas.openxmlformats.org/officeDocument/2006/relationships/slide"/>
<Relationship Id="rId8" Target="slides/slide7.xml" Type="http://schemas.openxmlformats.org/officeDocument/2006/relationships/slide"/>
<Relationship Id="rId9" Target="slides/slide8.xml" Type="http://schemas.openxmlformats.org/officeDocument/2006/relationships/slide"/>
</Relationships>

</file>

<file path=ppt/notesMasters/_rels/notesMaster1.xml.rels><?xml version="1.0" encoding="UTF-8" standalone="no"?>
<Relationships xmlns="http://schemas.openxmlformats.org/package/2006/relationships">
<Relationship Id="rId1" Target="../theme/theme2.xml" Type="http://schemas.openxmlformats.org/officeDocument/2006/relationships/theme"/>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sz="quarter" type="hdr"/>
          </p:nvPr>
        </p:nvSpPr>
        <p:spPr>
          <a:xfrm>
            <a:off x="0" y="0"/>
            <a:ext cx="2971800" cy="458788"/>
          </a:xfrm>
          <a:prstGeom prst="rect">
            <a:avLst/>
          </a:prstGeom>
        </p:spPr>
        <p:txBody>
          <a:bodyPr bIns="45720" lIns="91440" rIns="91440" rtlCol="0" tIns="45720" vert="horz"/>
          <a:lstStyle>
            <a:lvl1pPr algn="l">
              <a:defRPr sz="1200"/>
            </a:lvl1pPr>
          </a:lstStyle>
          <a:p>
            <a:endParaRPr altLang="en-US" kumimoji="1" lang="ja-JP"/>
          </a:p>
        </p:txBody>
      </p:sp>
      <p:sp>
        <p:nvSpPr>
          <p:cNvPr id="3" name="日付プレースホルダー 2"/>
          <p:cNvSpPr>
            <a:spLocks noGrp="1"/>
          </p:cNvSpPr>
          <p:nvPr>
            <p:ph idx="1" type="dt"/>
          </p:nvPr>
        </p:nvSpPr>
        <p:spPr>
          <a:xfrm>
            <a:off x="3884613" y="0"/>
            <a:ext cx="2971800" cy="458788"/>
          </a:xfrm>
          <a:prstGeom prst="rect">
            <a:avLst/>
          </a:prstGeom>
        </p:spPr>
        <p:txBody>
          <a:bodyPr bIns="45720" lIns="91440" rIns="91440" rtlCol="0" tIns="45720" vert="horz"/>
          <a:lstStyle>
            <a:lvl1pPr algn="r">
              <a:defRPr sz="1200"/>
            </a:lvl1pPr>
          </a:lstStyle>
          <a:p>
            <a:fld id="{F78460CE-3472-4B90-A915-B8D4B56788C8}" type="datetimeFigureOut">
              <a:rPr altLang="en-US" kumimoji="1" lang="ja-JP" smtClean="0"/>
              <a:t>2026/3/12</a:t>
            </a:fld>
            <a:endParaRPr altLang="en-US" kumimoji="1" lang="ja-JP"/>
          </a:p>
        </p:txBody>
      </p:sp>
      <p:sp>
        <p:nvSpPr>
          <p:cNvPr id="4" name="スライド イメージ プレースホルダー 3"/>
          <p:cNvSpPr>
            <a:spLocks noChangeAspect="1" noGrp="1" noRot="1"/>
          </p:cNvSpPr>
          <p:nvPr>
            <p:ph idx="2" type="sldImg"/>
          </p:nvPr>
        </p:nvSpPr>
        <p:spPr>
          <a:xfrm>
            <a:off x="685800" y="1143000"/>
            <a:ext cx="5486400" cy="3086100"/>
          </a:xfrm>
          <a:prstGeom prst="rect">
            <a:avLst/>
          </a:prstGeom>
          <a:noFill/>
          <a:ln w="12700">
            <a:solidFill>
              <a:prstClr val="black"/>
            </a:solidFill>
          </a:ln>
        </p:spPr>
        <p:txBody>
          <a:bodyPr anchor="ctr" bIns="45720" lIns="91440" rIns="91440" rtlCol="0" tIns="45720" vert="horz"/>
          <a:lstStyle/>
          <a:p>
            <a:endParaRPr altLang="en-US" lang="ja-JP"/>
          </a:p>
        </p:txBody>
      </p:sp>
      <p:sp>
        <p:nvSpPr>
          <p:cNvPr id="5" name="ノート プレースホルダー 4"/>
          <p:cNvSpPr>
            <a:spLocks noGrp="1"/>
          </p:cNvSpPr>
          <p:nvPr>
            <p:ph idx="3" sz="quarter" type="body"/>
          </p:nvPr>
        </p:nvSpPr>
        <p:spPr>
          <a:xfrm>
            <a:off x="685800" y="4400550"/>
            <a:ext cx="5486400" cy="3600450"/>
          </a:xfrm>
          <a:prstGeom prst="rect">
            <a:avLst/>
          </a:prstGeom>
        </p:spPr>
        <p:txBody>
          <a:bodyPr bIns="45720" lIns="91440" rIns="91440" rtlCol="0" tIns="45720" vert="horz"/>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6" name="フッター プレースホルダー 5"/>
          <p:cNvSpPr>
            <a:spLocks noGrp="1"/>
          </p:cNvSpPr>
          <p:nvPr>
            <p:ph idx="4" sz="quarter" type="ftr"/>
          </p:nvPr>
        </p:nvSpPr>
        <p:spPr>
          <a:xfrm>
            <a:off x="0" y="8685213"/>
            <a:ext cx="2971800" cy="458787"/>
          </a:xfrm>
          <a:prstGeom prst="rect">
            <a:avLst/>
          </a:prstGeom>
        </p:spPr>
        <p:txBody>
          <a:bodyPr anchor="b" bIns="45720" lIns="91440" rIns="91440" rtlCol="0" tIns="45720" vert="horz"/>
          <a:lstStyle>
            <a:lvl1pPr algn="l">
              <a:defRPr sz="1200"/>
            </a:lvl1pPr>
          </a:lstStyle>
          <a:p>
            <a:endParaRPr altLang="en-US" kumimoji="1" lang="ja-JP"/>
          </a:p>
        </p:txBody>
      </p:sp>
      <p:sp>
        <p:nvSpPr>
          <p:cNvPr id="7" name="スライド番号プレースホルダー 6"/>
          <p:cNvSpPr>
            <a:spLocks noGrp="1"/>
          </p:cNvSpPr>
          <p:nvPr>
            <p:ph idx="5" sz="quarter" type="sldNum"/>
          </p:nvPr>
        </p:nvSpPr>
        <p:spPr>
          <a:xfrm>
            <a:off x="3884613" y="8685213"/>
            <a:ext cx="2971800" cy="458787"/>
          </a:xfrm>
          <a:prstGeom prst="rect">
            <a:avLst/>
          </a:prstGeom>
        </p:spPr>
        <p:txBody>
          <a:bodyPr anchor="b" bIns="45720" lIns="91440" rIns="91440" rtlCol="0" tIns="45720" vert="horz"/>
          <a:lstStyle>
            <a:lvl1pPr algn="r">
              <a:defRPr sz="1200"/>
            </a:lvl1pPr>
          </a:lstStyle>
          <a:p>
            <a:fld id="{5A6A9FCF-C4B9-45A6-A54A-FB573EAB93F3}" type="slidenum">
              <a:rPr altLang="en-US" kumimoji="1" lang="ja-JP" smtClean="0"/>
              <a:t>‹#›</a:t>
            </a:fld>
            <a:endParaRPr altLang="en-US" kumimoji="1" lang="ja-JP"/>
          </a:p>
        </p:txBody>
      </p:sp>
    </p:spTree>
    <p:extLst>
      <p:ext uri="{BB962C8B-B14F-4D97-AF65-F5344CB8AC3E}">
        <p14:creationId xmlns:p14="http://schemas.microsoft.com/office/powerpoint/2010/main" val="1600950955"/>
      </p:ext>
    </p:extLst>
  </p:cSld>
  <p:clrMap accent1="accent1" accent2="accent2" accent3="accent3" accent4="accent4" accent5="accent5" accent6="accent6" bg1="lt1" bg2="lt2" folHlink="folHlink" hlink="hlink" tx1="dk1" tx2="dk2"/>
  <p:notesStyle>
    <a:lvl1pPr algn="l" defTabSz="914400" eaLnBrk="1" hangingPunct="1" latinLnBrk="0" marL="0" rtl="0">
      <a:defRPr kern="1200" kumimoji="1" sz="1200">
        <a:solidFill>
          <a:schemeClr val="tx1"/>
        </a:solidFill>
        <a:latin typeface="+mn-lt"/>
        <a:ea typeface="+mn-ea"/>
        <a:cs typeface="+mn-cs"/>
      </a:defRPr>
    </a:lvl1pPr>
    <a:lvl2pPr algn="l" defTabSz="914400" eaLnBrk="1" hangingPunct="1" latinLnBrk="0" marL="457200" rtl="0">
      <a:defRPr kern="1200" kumimoji="1" sz="1200">
        <a:solidFill>
          <a:schemeClr val="tx1"/>
        </a:solidFill>
        <a:latin typeface="+mn-lt"/>
        <a:ea typeface="+mn-ea"/>
        <a:cs typeface="+mn-cs"/>
      </a:defRPr>
    </a:lvl2pPr>
    <a:lvl3pPr algn="l" defTabSz="914400" eaLnBrk="1" hangingPunct="1" latinLnBrk="0" marL="914400" rtl="0">
      <a:defRPr kern="1200" kumimoji="1" sz="1200">
        <a:solidFill>
          <a:schemeClr val="tx1"/>
        </a:solidFill>
        <a:latin typeface="+mn-lt"/>
        <a:ea typeface="+mn-ea"/>
        <a:cs typeface="+mn-cs"/>
      </a:defRPr>
    </a:lvl3pPr>
    <a:lvl4pPr algn="l" defTabSz="914400" eaLnBrk="1" hangingPunct="1" latinLnBrk="0" marL="1371600" rtl="0">
      <a:defRPr kern="1200" kumimoji="1" sz="1200">
        <a:solidFill>
          <a:schemeClr val="tx1"/>
        </a:solidFill>
        <a:latin typeface="+mn-lt"/>
        <a:ea typeface="+mn-ea"/>
        <a:cs typeface="+mn-cs"/>
      </a:defRPr>
    </a:lvl4pPr>
    <a:lvl5pPr algn="l" defTabSz="914400" eaLnBrk="1" hangingPunct="1" latinLnBrk="0" marL="1828800" rtl="0">
      <a:defRPr kern="1200" kumimoji="1" sz="1200">
        <a:solidFill>
          <a:schemeClr val="tx1"/>
        </a:solidFill>
        <a:latin typeface="+mn-lt"/>
        <a:ea typeface="+mn-ea"/>
        <a:cs typeface="+mn-cs"/>
      </a:defRPr>
    </a:lvl5pPr>
    <a:lvl6pPr algn="l" defTabSz="914400" eaLnBrk="1" hangingPunct="1" latinLnBrk="0" marL="2286000" rtl="0">
      <a:defRPr kern="1200" kumimoji="1" sz="1200">
        <a:solidFill>
          <a:schemeClr val="tx1"/>
        </a:solidFill>
        <a:latin typeface="+mn-lt"/>
        <a:ea typeface="+mn-ea"/>
        <a:cs typeface="+mn-cs"/>
      </a:defRPr>
    </a:lvl6pPr>
    <a:lvl7pPr algn="l" defTabSz="914400" eaLnBrk="1" hangingPunct="1" latinLnBrk="0" marL="2743200" rtl="0">
      <a:defRPr kern="1200" kumimoji="1" sz="1200">
        <a:solidFill>
          <a:schemeClr val="tx1"/>
        </a:solidFill>
        <a:latin typeface="+mn-lt"/>
        <a:ea typeface="+mn-ea"/>
        <a:cs typeface="+mn-cs"/>
      </a:defRPr>
    </a:lvl7pPr>
    <a:lvl8pPr algn="l" defTabSz="914400" eaLnBrk="1" hangingPunct="1" latinLnBrk="0" marL="3200400" rtl="0">
      <a:defRPr kern="1200" kumimoji="1" sz="1200">
        <a:solidFill>
          <a:schemeClr val="tx1"/>
        </a:solidFill>
        <a:latin typeface="+mn-lt"/>
        <a:ea typeface="+mn-ea"/>
        <a:cs typeface="+mn-cs"/>
      </a:defRPr>
    </a:lvl8pPr>
    <a:lvl9pPr algn="l" defTabSz="914400" eaLnBrk="1" hangingPunct="1" latinLnBrk="0" marL="3657600" rtl="0">
      <a:defRPr kern="1200" kumimoji="1" sz="1200">
        <a:solidFill>
          <a:schemeClr val="tx1"/>
        </a:solidFill>
        <a:latin typeface="+mn-lt"/>
        <a:ea typeface="+mn-ea"/>
        <a:cs typeface="+mn-cs"/>
      </a:defRPr>
    </a:lvl9pPr>
  </p:notesStyle>
</p:notesMaster>
</file>

<file path=ppt/notesSlides/_rels/notesSlide1.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xml" Type="http://schemas.openxmlformats.org/officeDocument/2006/relationships/slide"/>
</Relationships>

</file>

<file path=ppt/notesSlides/_rels/notesSlide10.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0.xml" Type="http://schemas.openxmlformats.org/officeDocument/2006/relationships/slide"/>
</Relationships>

</file>

<file path=ppt/notesSlides/_rels/notesSlide11.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1.xml" Type="http://schemas.openxmlformats.org/officeDocument/2006/relationships/slide"/>
</Relationships>

</file>

<file path=ppt/notesSlides/_rels/notesSlide12.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2.xml" Type="http://schemas.openxmlformats.org/officeDocument/2006/relationships/slide"/>
</Relationships>

</file>

<file path=ppt/notesSlides/_rels/notesSlide13.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3.xml" Type="http://schemas.openxmlformats.org/officeDocument/2006/relationships/slide"/>
</Relationships>

</file>

<file path=ppt/notesSlides/_rels/notesSlide14.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4.xml" Type="http://schemas.openxmlformats.org/officeDocument/2006/relationships/slide"/>
</Relationships>

</file>

<file path=ppt/notesSlides/_rels/notesSlide15.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5.xml" Type="http://schemas.openxmlformats.org/officeDocument/2006/relationships/slide"/>
</Relationships>

</file>

<file path=ppt/notesSlides/_rels/notesSlide16.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6.xml" Type="http://schemas.openxmlformats.org/officeDocument/2006/relationships/slide"/>
</Relationships>

</file>

<file path=ppt/notesSlides/_rels/notesSlide17.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7.xml" Type="http://schemas.openxmlformats.org/officeDocument/2006/relationships/slide"/>
</Relationships>

</file>

<file path=ppt/notesSlides/_rels/notesSlide18.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8.xml" Type="http://schemas.openxmlformats.org/officeDocument/2006/relationships/slide"/>
</Relationships>

</file>

<file path=ppt/notesSlides/_rels/notesSlide19.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19.xml" Type="http://schemas.openxmlformats.org/officeDocument/2006/relationships/slide"/>
</Relationships>

</file>

<file path=ppt/notesSlides/_rels/notesSlide2.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2.xml" Type="http://schemas.openxmlformats.org/officeDocument/2006/relationships/slide"/>
</Relationships>

</file>

<file path=ppt/notesSlides/_rels/notesSlide3.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3.xml" Type="http://schemas.openxmlformats.org/officeDocument/2006/relationships/slide"/>
</Relationships>

</file>

<file path=ppt/notesSlides/_rels/notesSlide4.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4.xml" Type="http://schemas.openxmlformats.org/officeDocument/2006/relationships/slide"/>
</Relationships>

</file>

<file path=ppt/notesSlides/_rels/notesSlide5.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5.xml" Type="http://schemas.openxmlformats.org/officeDocument/2006/relationships/slide"/>
</Relationships>

</file>

<file path=ppt/notesSlides/_rels/notesSlide6.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6.xml" Type="http://schemas.openxmlformats.org/officeDocument/2006/relationships/slide"/>
</Relationships>

</file>

<file path=ppt/notesSlides/_rels/notesSlide7.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7.xml" Type="http://schemas.openxmlformats.org/officeDocument/2006/relationships/slide"/>
</Relationships>

</file>

<file path=ppt/notesSlides/_rels/notesSlide8.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8.xml" Type="http://schemas.openxmlformats.org/officeDocument/2006/relationships/slide"/>
</Relationships>

</file>

<file path=ppt/notesSlides/_rels/notesSlide9.xml.rels><?xml version="1.0" encoding="UTF-8" standalone="no"?>
<Relationships xmlns="http://schemas.openxmlformats.org/package/2006/relationships">
<Relationship Id="rId1" Target="../notesMasters/notesMaster1.xml" Type="http://schemas.openxmlformats.org/officeDocument/2006/relationships/notesMaster"/>
<Relationship Id="rId2" Target="../slides/slide9.xml" Type="http://schemas.openxmlformats.org/officeDocument/2006/relationships/slide"/>
</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画像ソース: AI 生成</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a:t>
            </a:fld>
            <a:endParaRPr altLang="en-US" kumimoji="1" lang="ja-JP"/>
          </a:p>
        </p:txBody>
      </p:sp>
    </p:spTree>
    <p:extLst>
      <p:ext uri="{BB962C8B-B14F-4D97-AF65-F5344CB8AC3E}">
        <p14:creationId xmlns:p14="http://schemas.microsoft.com/office/powerpoint/2010/main" val="2976554292"/>
      </p:ext>
    </p:extLst>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新商品はターゲット顧客のニーズを満たすだけでなく、感情的価値や社会的価値も提供することで満足度とブランドロイヤルティを高めます。具体的には、効率性向上、時間節約、安全性強化などが挙げられます。業界調査では、価値を明確に伝えるプレゼンは購買率を20％向上させると言われています。</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10</a:t>
            </a:fld>
            <a:endParaRPr altLang="en-US" kumimoji="1" lang="ja-JP"/>
          </a:p>
        </p:txBody>
      </p:sp>
    </p:spTree>
    <p:extLst>
      <p:ext uri="{BB962C8B-B14F-4D97-AF65-F5344CB8AC3E}">
        <p14:creationId xmlns:p14="http://schemas.microsoft.com/office/powerpoint/2010/main" val="2407411612"/>
      </p:ext>
    </p:extLst>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市場における競合製品の概要, 新商品の優位性, 差別化ポイントと事例</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11</a:t>
            </a:fld>
            <a:endParaRPr altLang="en-US" kumimoji="1" lang="ja-JP"/>
          </a:p>
        </p:txBody>
      </p:sp>
    </p:spTree>
    <p:extLst>
      <p:ext uri="{BB962C8B-B14F-4D97-AF65-F5344CB8AC3E}">
        <p14:creationId xmlns:p14="http://schemas.microsoft.com/office/powerpoint/2010/main" val="1169239318"/>
      </p:ext>
    </p:extLst>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競合製品の市場シェア、価格帯、機能性を把握することは、自社製品の立ち位置を明確にする上で不可欠です。市場動向分析では、競合の強み・弱みを明確にし、戦略立案の参考となります。例えば、主要競合3社の市場シェアは合計で約70％を占めており、差別化が成功の鍵となっています。 
 画像ソース: AI 生成</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12</a:t>
            </a:fld>
            <a:endParaRPr altLang="en-US" kumimoji="1" lang="ja-JP"/>
          </a:p>
        </p:txBody>
      </p:sp>
    </p:spTree>
    <p:extLst>
      <p:ext uri="{BB962C8B-B14F-4D97-AF65-F5344CB8AC3E}">
        <p14:creationId xmlns:p14="http://schemas.microsoft.com/office/powerpoint/2010/main" val="1912552648"/>
      </p:ext>
    </p:extLst>
  </p:cSld>
  <p:clrMapOvr>
    <a:masterClrMapping/>
  </p:clrMapOvr>
</p:notes>
</file>

<file path=ppt/notesSlides/notesSlide1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新商品の優位性はコスト効果、革新的技術、優れたユーザー体験など複数の側面からアピール可能です。消費者の比較調査では、機能性の点で競合より15％優れていると評価されることが多いです。また、品質面での保証やアフターサービスの優位性も購買決定に強く影響します。 
 画像ソース: AI 生成</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13</a:t>
            </a:fld>
            <a:endParaRPr altLang="en-US" kumimoji="1" lang="ja-JP"/>
          </a:p>
        </p:txBody>
      </p:sp>
    </p:spTree>
    <p:extLst>
      <p:ext uri="{BB962C8B-B14F-4D97-AF65-F5344CB8AC3E}">
        <p14:creationId xmlns:p14="http://schemas.microsoft.com/office/powerpoint/2010/main" val="1414112310"/>
      </p:ext>
    </p:extLst>
  </p:cSld>
  <p:clrMapOvr>
    <a:masterClrMapping/>
  </p:clrMapOvr>
</p:notes>
</file>

<file path=ppt/notesSlides/notesSlide1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差別化ポイントとしては、ユニークな機能やデザイン、顧客体験の向上、価格競争力などが効果的です。事例として、ある家電メーカーでは特許技術を用いた独自機能の搭載が口コミで拡散し、6か月で売上が前年比30％増加しました。こうした成功事例は信頼構築に寄与します。 
 画像ソース: AI 生成</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14</a:t>
            </a:fld>
            <a:endParaRPr altLang="en-US" kumimoji="1" lang="ja-JP"/>
          </a:p>
        </p:txBody>
      </p:sp>
    </p:spTree>
    <p:extLst>
      <p:ext uri="{BB962C8B-B14F-4D97-AF65-F5344CB8AC3E}">
        <p14:creationId xmlns:p14="http://schemas.microsoft.com/office/powerpoint/2010/main" val="1342978201"/>
      </p:ext>
    </p:extLst>
  </p:cSld>
  <p:clrMapOvr>
    <a:masterClrMapping/>
  </p:clrMapOvr>
</p:notes>
</file>

<file path=ppt/notesSlides/notesSlide1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販売チャネルの選定, プロモーション施策, 今後の展開と目標</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15</a:t>
            </a:fld>
            <a:endParaRPr altLang="en-US" kumimoji="1" lang="ja-JP"/>
          </a:p>
        </p:txBody>
      </p:sp>
    </p:spTree>
    <p:extLst>
      <p:ext uri="{BB962C8B-B14F-4D97-AF65-F5344CB8AC3E}">
        <p14:creationId xmlns:p14="http://schemas.microsoft.com/office/powerpoint/2010/main" val="454266060"/>
      </p:ext>
    </p:extLst>
  </p:cSld>
  <p:clrMapOvr>
    <a:masterClrMapping/>
  </p:clrMapOvr>
</p:notes>
</file>

<file path=ppt/notesSlides/notesSlide1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販売チャネルは直販、オンライン、代理店、店舗販売など多様であり、ターゲット層に最もアクセスしやすいルートを選ぶことが重要です。近年ではオンラインチャネルの成長が著しく、eコマース市場は年率10％以上の成長を続けています。チャネル選定により販売網の効率化と顧客接点の最大化が実現されます。</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16</a:t>
            </a:fld>
            <a:endParaRPr altLang="en-US" kumimoji="1" lang="ja-JP"/>
          </a:p>
        </p:txBody>
      </p:sp>
    </p:spTree>
    <p:extLst>
      <p:ext uri="{BB962C8B-B14F-4D97-AF65-F5344CB8AC3E}">
        <p14:creationId xmlns:p14="http://schemas.microsoft.com/office/powerpoint/2010/main" val="4195422789"/>
      </p:ext>
    </p:extLst>
  </p:cSld>
  <p:clrMapOvr>
    <a:masterClrMapping/>
  </p:clrMapOvr>
</p:notes>
</file>

<file path=ppt/notesSlides/notesSlide1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効果的なプロモーションはデジタル広告、SNSキャンペーン、イベント開催、インフルエンサーマーケティングなど多角的に展開されます。キャンペーンのROIは平均して15〜25％であり、ターゲット特性に合わせたメッセージングによって更なる向上が期待されます。成功例では、SNS利用者の40％がキャンペーンを通じて認知を得たと報告されています。 
 画像ソース: AI 生成</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17</a:t>
            </a:fld>
            <a:endParaRPr altLang="en-US" kumimoji="1" lang="ja-JP"/>
          </a:p>
        </p:txBody>
      </p:sp>
    </p:spTree>
    <p:extLst>
      <p:ext uri="{BB962C8B-B14F-4D97-AF65-F5344CB8AC3E}">
        <p14:creationId xmlns:p14="http://schemas.microsoft.com/office/powerpoint/2010/main" val="1514116095"/>
      </p:ext>
    </p:extLst>
  </p:cSld>
  <p:clrMapOvr>
    <a:masterClrMapping/>
  </p:clrMapOvr>
</p:notes>
</file>

<file path=ppt/notesSlides/notesSlide1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将来の展望としては、新市場への進出、ラインナップの拡充、顧客ロイヤルティプログラムの導入などを計画しています。具体的な数値目標としては、ローンチ後1年で売上10億円達成、マーケットシェア5％獲得を掲げている例があります。継続的な改善と市場反応の分析が成長の鍵となります。</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18</a:t>
            </a:fld>
            <a:endParaRPr altLang="en-US" kumimoji="1" lang="ja-JP"/>
          </a:p>
        </p:txBody>
      </p:sp>
    </p:spTree>
    <p:extLst>
      <p:ext uri="{BB962C8B-B14F-4D97-AF65-F5344CB8AC3E}">
        <p14:creationId xmlns:p14="http://schemas.microsoft.com/office/powerpoint/2010/main" val="418779051"/>
      </p:ext>
    </p:extLst>
  </p:cSld>
  <p:clrMapOvr>
    <a:masterClrMapping/>
  </p:clrMapOvr>
</p:notes>
</file>

<file path=ppt/notesSlides/notesSlide1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本プレゼンテーションでは、新商品の特徴やターゲット市場、競合優位性、そして効果的な販売戦略について詳しく解説しました。これらの要素を総合的に活用し、魅力的なプレゼンで商品価値を伝えることで、成功への道筋を築いていきましょう。</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19</a:t>
            </a:fld>
            <a:endParaRPr altLang="en-US" kumimoji="1" lang="ja-JP"/>
          </a:p>
        </p:txBody>
      </p:sp>
    </p:spTree>
    <p:extLst>
      <p:ext uri="{BB962C8B-B14F-4D97-AF65-F5344CB8AC3E}">
        <p14:creationId xmlns:p14="http://schemas.microsoft.com/office/powerpoint/2010/main" val="2886684198"/>
      </p:ext>
    </p:extLst>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新商品の概要と特徴
 ターゲット市場と顧客ニーズ
 競合製品との比較
 販売戦略とプロモーション計画 
 画像ソース: AI 生成</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2</a:t>
            </a:fld>
            <a:endParaRPr altLang="en-US" kumimoji="1" lang="ja-JP"/>
          </a:p>
        </p:txBody>
      </p:sp>
    </p:spTree>
    <p:extLst>
      <p:ext uri="{BB962C8B-B14F-4D97-AF65-F5344CB8AC3E}">
        <p14:creationId xmlns:p14="http://schemas.microsoft.com/office/powerpoint/2010/main" val="1581661178"/>
      </p:ext>
    </p:extLst>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商品の基本情報と名称, 主な特徴と独自性, 開発の背景と目的</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3</a:t>
            </a:fld>
            <a:endParaRPr altLang="en-US" kumimoji="1" lang="ja-JP"/>
          </a:p>
        </p:txBody>
      </p:sp>
    </p:spTree>
    <p:extLst>
      <p:ext uri="{BB962C8B-B14F-4D97-AF65-F5344CB8AC3E}">
        <p14:creationId xmlns:p14="http://schemas.microsoft.com/office/powerpoint/2010/main" val="1393264490"/>
      </p:ext>
    </p:extLst>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商品の名称はブランドイメージに直結し、顧客認知度を高める重要な要素です。基本情報には製品の仕様、サイズ、価格帯などが含まれ、これらは市場投入時に消費者の購買判断に直接影響します。例えば、顧客調査によると、製品名が覚えやすく、機能を連想できる場合、購入意欲が25％向上する傾向があります。 
 画像ソース: AI 生成</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4</a:t>
            </a:fld>
            <a:endParaRPr altLang="en-US" kumimoji="1" lang="ja-JP"/>
          </a:p>
        </p:txBody>
      </p:sp>
    </p:spTree>
    <p:extLst>
      <p:ext uri="{BB962C8B-B14F-4D97-AF65-F5344CB8AC3E}">
        <p14:creationId xmlns:p14="http://schemas.microsoft.com/office/powerpoint/2010/main" val="3560624283"/>
      </p:ext>
    </p:extLst>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新商品の主な特徴は市場における差別化ポイントであり、競合製品と比較して機能性やデザイン、安全性などで際立つ部分が強調されます。独自技術や特許取得の有無も、顧客の信頼獲得やブランド価値向上に寄与します。調査によれば、独自性を持つ製品は価格競争力が高まり、利益率が平均10〜15％向上するケースが見られます。 
 画像ソース: AI 生成</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5</a:t>
            </a:fld>
            <a:endParaRPr altLang="en-US" kumimoji="1" lang="ja-JP"/>
          </a:p>
        </p:txBody>
      </p:sp>
    </p:spTree>
    <p:extLst>
      <p:ext uri="{BB962C8B-B14F-4D97-AF65-F5344CB8AC3E}">
        <p14:creationId xmlns:p14="http://schemas.microsoft.com/office/powerpoint/2010/main" val="3519338963"/>
      </p:ext>
    </p:extLst>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製品開発の背景には、市場ニーズの変化や技術革新、競合状況の分析があります。目的は顧客の課題解決や新たな価値提供、企業の成長戦略の一環として位置付けられることが一般的です。成功事例として、ターゲット顧客の声を反映した商品開発は導入後の顧客満足度を約30％向上させています。</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6</a:t>
            </a:fld>
            <a:endParaRPr altLang="en-US" kumimoji="1" lang="ja-JP"/>
          </a:p>
        </p:txBody>
      </p:sp>
    </p:spTree>
    <p:extLst>
      <p:ext uri="{BB962C8B-B14F-4D97-AF65-F5344CB8AC3E}">
        <p14:creationId xmlns:p14="http://schemas.microsoft.com/office/powerpoint/2010/main" val="768258357"/>
      </p:ext>
    </p:extLst>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ターゲット層の分析, 顧客の課題と期待, 新商品が提供する価値</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7</a:t>
            </a:fld>
            <a:endParaRPr altLang="en-US" kumimoji="1" lang="ja-JP"/>
          </a:p>
        </p:txBody>
      </p:sp>
    </p:spTree>
    <p:extLst>
      <p:ext uri="{BB962C8B-B14F-4D97-AF65-F5344CB8AC3E}">
        <p14:creationId xmlns:p14="http://schemas.microsoft.com/office/powerpoint/2010/main" val="3321022180"/>
      </p:ext>
    </p:extLst>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ターゲット市場の分析では、年齢、性別、所得、ライフスタイルなどのデモグラフィック要素を詳細に把握することが求められます。マーケットリサーチにより、対象顧客の購買動機や行動パターンを理解し、効果的な訴求が可能となります。例えば、ミレニアル世代向け商品は、SNS利用率が80％以上であるためデジタルマーケティングが鍵となります。 
 画像ソース: AI 生成</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8</a:t>
            </a:fld>
            <a:endParaRPr altLang="en-US" kumimoji="1" lang="ja-JP"/>
          </a:p>
        </p:txBody>
      </p:sp>
    </p:spTree>
    <p:extLst>
      <p:ext uri="{BB962C8B-B14F-4D97-AF65-F5344CB8AC3E}">
        <p14:creationId xmlns:p14="http://schemas.microsoft.com/office/powerpoint/2010/main" val="1531104419"/>
      </p:ext>
    </p:extLst>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スライド イメージ プレースホルダー 1"/>
          <p:cNvSpPr>
            <a:spLocks noChangeAspect="1" noGrp="1" noRot="1"/>
          </p:cNvSpPr>
          <p:nvPr>
            <p:ph type="sldImg"/>
          </p:nvPr>
        </p:nvSpPr>
        <p:spPr/>
      </p:sp>
      <p:sp>
        <p:nvSpPr>
          <p:cNvPr id="3" name="ノート プレースホルダー 2"/>
          <p:cNvSpPr>
            <a:spLocks noGrp="1"/>
          </p:cNvSpPr>
          <p:nvPr>
            <p:ph idx="1" type="body"/>
          </p:nvPr>
        </p:nvSpPr>
        <p:spPr/>
        <p:txBody>
          <a:bodyPr/>
          <a:lstStyle/>
          <a:p>
            <a:r>
              <a:rPr altLang="en-US" lang="ja-JP"/>
              <a:t>顧客の課題は、製品選択の障壁となりうる要素であり、これを解決することで市場での競争力が高まります。期待は価値提供の方向性を示し、品質、利便性、コストパフォーマンスなど多岐にわたります。調査結果では、顧客の90％以上が問題解決型の商品に高い忠誠度を示す傾向があります。</a:t>
            </a:r>
            <a:endParaRPr altLang="en-US" kumimoji="1" lang="ja-JP"/>
          </a:p>
        </p:txBody>
      </p:sp>
      <p:sp>
        <p:nvSpPr>
          <p:cNvPr id="4" name="スライド番号プレースホルダー 3"/>
          <p:cNvSpPr>
            <a:spLocks noGrp="1"/>
          </p:cNvSpPr>
          <p:nvPr>
            <p:ph idx="5" sz="quarter" type="sldNum"/>
          </p:nvPr>
        </p:nvSpPr>
        <p:spPr/>
        <p:txBody>
          <a:bodyPr/>
          <a:lstStyle/>
          <a:p>
            <a:fld id="{9D9C7D2E-4EAF-4712-822B-6BD0FAACE6B2}" type="slidenum">
              <a:rPr altLang="en-US" kumimoji="1" lang="ja-JP" smtClean="0"/>
              <a:t>9</a:t>
            </a:fld>
            <a:endParaRPr altLang="en-US" kumimoji="1" lang="ja-JP"/>
          </a:p>
        </p:txBody>
      </p:sp>
    </p:spTree>
    <p:extLst>
      <p:ext uri="{BB962C8B-B14F-4D97-AF65-F5344CB8AC3E}">
        <p14:creationId xmlns:p14="http://schemas.microsoft.com/office/powerpoint/2010/main" val="914632457"/>
      </p:ext>
    </p:extLst>
  </p:cSld>
  <p:clrMapOvr>
    <a:masterClrMapping/>
  </p:clrMapOvr>
</p:notes>
</file>

<file path=ppt/slideLayouts/_rels/slideLayout1.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0.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1.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2.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3.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4.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5.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6.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7.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8.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9.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type="title">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C4441E5-E6F7-48E5-F3E3-F69D63408E78}"/>
              </a:ext>
            </a:extLst>
          </p:cNvPr>
          <p:cNvSpPr>
            <a:spLocks noGrp="1"/>
          </p:cNvSpPr>
          <p:nvPr>
            <p:ph type="ctrTitle"/>
          </p:nvPr>
        </p:nvSpPr>
        <p:spPr>
          <a:xfrm>
            <a:off x="1524000" y="1122363"/>
            <a:ext cx="9144000" cy="2387600"/>
          </a:xfrm>
        </p:spPr>
        <p:txBody>
          <a:bodyPr anchor="b"/>
          <a:lstStyle>
            <a:lvl1pPr algn="ctr">
              <a:defRPr sz="6000"/>
            </a:lvl1pPr>
          </a:lstStyle>
          <a:p>
            <a:r>
              <a:rPr altLang="en-US" kumimoji="1" lang="ja-JP"/>
              <a:t>マスター タイトルの書式設定</a:t>
            </a:r>
          </a:p>
        </p:txBody>
      </p:sp>
      <p:sp>
        <p:nvSpPr>
          <p:cNvPr id="3" name="字幕 2">
            <a:extLst>
              <a:ext uri="{FF2B5EF4-FFF2-40B4-BE49-F238E27FC236}">
                <a16:creationId xmlns:a16="http://schemas.microsoft.com/office/drawing/2014/main" id="{0DFB9F91-C25B-8606-DC56-403E2CAF6269}"/>
              </a:ext>
            </a:extLst>
          </p:cNvPr>
          <p:cNvSpPr>
            <a:spLocks noGrp="1"/>
          </p:cNvSpPr>
          <p:nvPr>
            <p:ph idx="1" type="subTitle"/>
          </p:nvPr>
        </p:nvSpPr>
        <p:spPr>
          <a:xfrm>
            <a:off x="1524000" y="3602038"/>
            <a:ext cx="9144000" cy="1655762"/>
          </a:xfrm>
        </p:spPr>
        <p:txBody>
          <a:bodyPr/>
          <a:lstStyle>
            <a:lvl1pPr algn="ctr" indent="0" marL="0">
              <a:buNone/>
              <a:defRPr sz="2400"/>
            </a:lvl1pPr>
            <a:lvl2pPr algn="ctr" indent="0" marL="457200">
              <a:buNone/>
              <a:defRPr sz="2000"/>
            </a:lvl2pPr>
            <a:lvl3pPr algn="ctr" indent="0" marL="914400">
              <a:buNone/>
              <a:defRPr sz="1800"/>
            </a:lvl3pPr>
            <a:lvl4pPr algn="ctr" indent="0" marL="1371600">
              <a:buNone/>
              <a:defRPr sz="1600"/>
            </a:lvl4pPr>
            <a:lvl5pPr algn="ctr" indent="0" marL="1828800">
              <a:buNone/>
              <a:defRPr sz="1600"/>
            </a:lvl5pPr>
            <a:lvl6pPr algn="ctr" indent="0" marL="2286000">
              <a:buNone/>
              <a:defRPr sz="1600"/>
            </a:lvl6pPr>
            <a:lvl7pPr algn="ctr" indent="0" marL="2743200">
              <a:buNone/>
              <a:defRPr sz="1600"/>
            </a:lvl7pPr>
            <a:lvl8pPr algn="ctr" indent="0" marL="3200400">
              <a:buNone/>
              <a:defRPr sz="1600"/>
            </a:lvl8pPr>
            <a:lvl9pPr algn="ctr" indent="0" marL="3657600">
              <a:buNone/>
              <a:defRPr sz="1600"/>
            </a:lvl9pPr>
          </a:lstStyle>
          <a:p>
            <a:r>
              <a:rPr altLang="en-US" kumimoji="1" lang="ja-JP"/>
              <a:t>マスター サブタイトルの書式設定</a:t>
            </a:r>
          </a:p>
        </p:txBody>
      </p:sp>
      <p:sp>
        <p:nvSpPr>
          <p:cNvPr id="4" name="日付プレースホルダー 3">
            <a:extLst>
              <a:ext uri="{FF2B5EF4-FFF2-40B4-BE49-F238E27FC236}">
                <a16:creationId xmlns:a16="http://schemas.microsoft.com/office/drawing/2014/main" id="{EC67A6BF-8985-B4C2-D9D1-C7B5674861EE}"/>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5" name="フッター プレースホルダー 4">
            <a:extLst>
              <a:ext uri="{FF2B5EF4-FFF2-40B4-BE49-F238E27FC236}">
                <a16:creationId xmlns:a16="http://schemas.microsoft.com/office/drawing/2014/main" id="{71412EE9-002C-FB93-365F-011BAA3C3F8B}"/>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E43CAAA5-4FB1-ABF6-DBB1-6AEFA08A3BC2}"/>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557651622"/>
      </p:ext>
    </p:extLst>
  </p:cSld>
  <p:clrMapOvr>
    <a:masterClrMapping/>
  </p:clrMapOvr>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type="vertTx">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1761341-B853-1152-3B2E-78F97624CE3D}"/>
              </a:ext>
            </a:extLst>
          </p:cNvPr>
          <p:cNvSpPr>
            <a:spLocks noGrp="1"/>
          </p:cNvSpPr>
          <p:nvPr>
            <p:ph type="title"/>
          </p:nvPr>
        </p:nvSpPr>
        <p:spPr/>
        <p:txBody>
          <a:bodyPr/>
          <a:lstStyle/>
          <a:p>
            <a:r>
              <a:rPr altLang="en-US" kumimoji="1" lang="ja-JP"/>
              <a:t>マスター タイトルの書式設定</a:t>
            </a:r>
          </a:p>
        </p:txBody>
      </p:sp>
      <p:sp>
        <p:nvSpPr>
          <p:cNvPr id="3" name="縦書きテキスト プレースホルダー 2">
            <a:extLst>
              <a:ext uri="{FF2B5EF4-FFF2-40B4-BE49-F238E27FC236}">
                <a16:creationId xmlns:a16="http://schemas.microsoft.com/office/drawing/2014/main" id="{A3E8ED8F-9D5F-9D43-FA3C-36D69BEE430C}"/>
              </a:ext>
            </a:extLst>
          </p:cNvPr>
          <p:cNvSpPr>
            <a:spLocks noGrp="1"/>
          </p:cNvSpPr>
          <p:nvPr>
            <p:ph idx="1" orient="vert" type="body"/>
          </p:nvPr>
        </p:nvSpPr>
        <p:spPr/>
        <p:txBody>
          <a:bodyPr vert="eaVert"/>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日付プレースホルダー 3">
            <a:extLst>
              <a:ext uri="{FF2B5EF4-FFF2-40B4-BE49-F238E27FC236}">
                <a16:creationId xmlns:a16="http://schemas.microsoft.com/office/drawing/2014/main" id="{0A7AB630-CCE4-128C-2947-EDA3409B2283}"/>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5" name="フッター プレースホルダー 4">
            <a:extLst>
              <a:ext uri="{FF2B5EF4-FFF2-40B4-BE49-F238E27FC236}">
                <a16:creationId xmlns:a16="http://schemas.microsoft.com/office/drawing/2014/main" id="{00A7C2CC-7731-9CED-5EBD-683AE35DB1F6}"/>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081C2087-6A34-D508-DD53-725D8B2AAA09}"/>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527203315"/>
      </p:ext>
    </p:extLst>
  </p:cSld>
  <p:clrMapOvr>
    <a:masterClrMapping/>
  </p:clrMapOvr>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type="vertTitleAndTx">
  <p:cSld name="縦書きタイトルと 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398057EF-CC03-BD5C-4C74-E34A905A94EA}"/>
              </a:ext>
            </a:extLst>
          </p:cNvPr>
          <p:cNvSpPr>
            <a:spLocks noGrp="1"/>
          </p:cNvSpPr>
          <p:nvPr>
            <p:ph orient="vert" type="title"/>
          </p:nvPr>
        </p:nvSpPr>
        <p:spPr>
          <a:xfrm>
            <a:off x="8724900" y="365125"/>
            <a:ext cx="2628900" cy="5811838"/>
          </a:xfrm>
        </p:spPr>
        <p:txBody>
          <a:bodyPr vert="eaVert"/>
          <a:lstStyle/>
          <a:p>
            <a:r>
              <a:rPr altLang="en-US" kumimoji="1" lang="ja-JP"/>
              <a:t>マスター タイトルの書式設定</a:t>
            </a:r>
          </a:p>
        </p:txBody>
      </p:sp>
      <p:sp>
        <p:nvSpPr>
          <p:cNvPr id="3" name="縦書きテキスト プレースホルダー 2">
            <a:extLst>
              <a:ext uri="{FF2B5EF4-FFF2-40B4-BE49-F238E27FC236}">
                <a16:creationId xmlns:a16="http://schemas.microsoft.com/office/drawing/2014/main" id="{51414C0C-EDA0-6AA0-C115-C458593B9DB7}"/>
              </a:ext>
            </a:extLst>
          </p:cNvPr>
          <p:cNvSpPr>
            <a:spLocks noGrp="1"/>
          </p:cNvSpPr>
          <p:nvPr>
            <p:ph idx="1" orient="vert" type="body"/>
          </p:nvPr>
        </p:nvSpPr>
        <p:spPr>
          <a:xfrm>
            <a:off x="838200" y="365125"/>
            <a:ext cx="7734300" cy="5811838"/>
          </a:xfrm>
        </p:spPr>
        <p:txBody>
          <a:bodyPr vert="eaVert"/>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日付プレースホルダー 3">
            <a:extLst>
              <a:ext uri="{FF2B5EF4-FFF2-40B4-BE49-F238E27FC236}">
                <a16:creationId xmlns:a16="http://schemas.microsoft.com/office/drawing/2014/main" id="{F185F8EF-F56D-25D6-F935-79817ED07DC4}"/>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5" name="フッター プレースホルダー 4">
            <a:extLst>
              <a:ext uri="{FF2B5EF4-FFF2-40B4-BE49-F238E27FC236}">
                <a16:creationId xmlns:a16="http://schemas.microsoft.com/office/drawing/2014/main" id="{66B590FD-1B0C-B6F6-E52A-CB99FAA1FC77}"/>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695ECE3D-95D1-3A88-2853-0C3C8063F952}"/>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1559780248"/>
      </p:ext>
    </p:extLst>
  </p:cSld>
  <p:clrMapOvr>
    <a:masterClrMapping/>
  </p:clrMapOvr>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obj">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18DE6F1-37DF-F152-93C2-837B7D64BE66}"/>
              </a:ext>
            </a:extLst>
          </p:cNvPr>
          <p:cNvSpPr>
            <a:spLocks noGrp="1"/>
          </p:cNvSpPr>
          <p:nvPr>
            <p:ph type="title"/>
          </p:nvPr>
        </p:nvSpPr>
        <p:spPr/>
        <p:txBody>
          <a:bodyPr/>
          <a:lstStyle/>
          <a:p>
            <a:r>
              <a:rPr altLang="en-US" kumimoji="1" lang="ja-JP"/>
              <a:t>マスター タイトルの書式設定</a:t>
            </a:r>
          </a:p>
        </p:txBody>
      </p:sp>
      <p:sp>
        <p:nvSpPr>
          <p:cNvPr id="3" name="コンテンツ プレースホルダー 2">
            <a:extLst>
              <a:ext uri="{FF2B5EF4-FFF2-40B4-BE49-F238E27FC236}">
                <a16:creationId xmlns:a16="http://schemas.microsoft.com/office/drawing/2014/main" id="{F73D38CF-7212-FD33-F171-EF7F6B2A682B}"/>
              </a:ext>
            </a:extLst>
          </p:cNvPr>
          <p:cNvSpPr>
            <a:spLocks noGrp="1"/>
          </p:cNvSpPr>
          <p:nvPr>
            <p:ph idx="1"/>
          </p:nvPr>
        </p:nvSpPr>
        <p:spPr/>
        <p:txBody>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日付プレースホルダー 3">
            <a:extLst>
              <a:ext uri="{FF2B5EF4-FFF2-40B4-BE49-F238E27FC236}">
                <a16:creationId xmlns:a16="http://schemas.microsoft.com/office/drawing/2014/main" id="{D842D188-C31E-378F-D57E-35BD295B35EC}"/>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5" name="フッター プレースホルダー 4">
            <a:extLst>
              <a:ext uri="{FF2B5EF4-FFF2-40B4-BE49-F238E27FC236}">
                <a16:creationId xmlns:a16="http://schemas.microsoft.com/office/drawing/2014/main" id="{06A60F0D-EB8D-47AD-0B5B-40F20BFE227A}"/>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DB2A2316-2DDF-AD34-D0CB-42B01AC02A19}"/>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3348554789"/>
      </p:ext>
    </p:extLst>
  </p:cSld>
  <p:clrMapOvr>
    <a:masterClrMapping/>
  </p:clrMapOvr>
</p:sldLayout>
</file>

<file path=ppt/slideLayouts/slideLayout3.xml><?xml version="1.0" encoding="utf-8"?>
<p:sldLayout xmlns:a="http://schemas.openxmlformats.org/drawingml/2006/main" xmlns:p="http://schemas.openxmlformats.org/presentationml/2006/main" xmlns:r="http://schemas.openxmlformats.org/officeDocument/2006/relationships" preserve="1" type="secHead">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1E01F9-5E87-3CB6-2846-D150F4DCD5D7}"/>
              </a:ext>
            </a:extLst>
          </p:cNvPr>
          <p:cNvSpPr>
            <a:spLocks noGrp="1"/>
          </p:cNvSpPr>
          <p:nvPr>
            <p:ph type="title"/>
          </p:nvPr>
        </p:nvSpPr>
        <p:spPr>
          <a:xfrm>
            <a:off x="831850" y="1709738"/>
            <a:ext cx="10515600" cy="2852737"/>
          </a:xfrm>
        </p:spPr>
        <p:txBody>
          <a:bodyPr anchor="b"/>
          <a:lstStyle>
            <a:lvl1pPr>
              <a:defRPr sz="6000"/>
            </a:lvl1pPr>
          </a:lstStyle>
          <a:p>
            <a:r>
              <a:rPr altLang="en-US" kumimoji="1" lang="ja-JP"/>
              <a:t>マスター タイトルの書式設定</a:t>
            </a:r>
          </a:p>
        </p:txBody>
      </p:sp>
      <p:sp>
        <p:nvSpPr>
          <p:cNvPr id="3" name="テキスト プレースホルダー 2">
            <a:extLst>
              <a:ext uri="{FF2B5EF4-FFF2-40B4-BE49-F238E27FC236}">
                <a16:creationId xmlns:a16="http://schemas.microsoft.com/office/drawing/2014/main" id="{B68F3F05-7DA8-F0C2-64C3-50E331439D71}"/>
              </a:ext>
            </a:extLst>
          </p:cNvPr>
          <p:cNvSpPr>
            <a:spLocks noGrp="1"/>
          </p:cNvSpPr>
          <p:nvPr>
            <p:ph idx="1" type="body"/>
          </p:nvPr>
        </p:nvSpPr>
        <p:spPr>
          <a:xfrm>
            <a:off x="831850" y="4589463"/>
            <a:ext cx="10515600" cy="1500187"/>
          </a:xfrm>
        </p:spPr>
        <p:txBody>
          <a:bodyPr/>
          <a:lstStyle>
            <a:lvl1pPr indent="0" marL="0">
              <a:buNone/>
              <a:defRPr sz="2400">
                <a:solidFill>
                  <a:schemeClr val="tx1">
                    <a:tint val="82000"/>
                  </a:schemeClr>
                </a:solidFill>
              </a:defRPr>
            </a:lvl1pPr>
            <a:lvl2pPr indent="0" marL="457200">
              <a:buNone/>
              <a:defRPr sz="2000">
                <a:solidFill>
                  <a:schemeClr val="tx1">
                    <a:tint val="82000"/>
                  </a:schemeClr>
                </a:solidFill>
              </a:defRPr>
            </a:lvl2pPr>
            <a:lvl3pPr indent="0" marL="914400">
              <a:buNone/>
              <a:defRPr sz="1800">
                <a:solidFill>
                  <a:schemeClr val="tx1">
                    <a:tint val="82000"/>
                  </a:schemeClr>
                </a:solidFill>
              </a:defRPr>
            </a:lvl3pPr>
            <a:lvl4pPr indent="0" marL="1371600">
              <a:buNone/>
              <a:defRPr sz="1600">
                <a:solidFill>
                  <a:schemeClr val="tx1">
                    <a:tint val="82000"/>
                  </a:schemeClr>
                </a:solidFill>
              </a:defRPr>
            </a:lvl4pPr>
            <a:lvl5pPr indent="0" marL="1828800">
              <a:buNone/>
              <a:defRPr sz="1600">
                <a:solidFill>
                  <a:schemeClr val="tx1">
                    <a:tint val="82000"/>
                  </a:schemeClr>
                </a:solidFill>
              </a:defRPr>
            </a:lvl5pPr>
            <a:lvl6pPr indent="0" marL="2286000">
              <a:buNone/>
              <a:defRPr sz="1600">
                <a:solidFill>
                  <a:schemeClr val="tx1">
                    <a:tint val="82000"/>
                  </a:schemeClr>
                </a:solidFill>
              </a:defRPr>
            </a:lvl6pPr>
            <a:lvl7pPr indent="0" marL="2743200">
              <a:buNone/>
              <a:defRPr sz="1600">
                <a:solidFill>
                  <a:schemeClr val="tx1">
                    <a:tint val="82000"/>
                  </a:schemeClr>
                </a:solidFill>
              </a:defRPr>
            </a:lvl7pPr>
            <a:lvl8pPr indent="0" marL="3200400">
              <a:buNone/>
              <a:defRPr sz="1600">
                <a:solidFill>
                  <a:schemeClr val="tx1">
                    <a:tint val="82000"/>
                  </a:schemeClr>
                </a:solidFill>
              </a:defRPr>
            </a:lvl8pPr>
            <a:lvl9pPr indent="0" marL="3657600">
              <a:buNone/>
              <a:defRPr sz="1600">
                <a:solidFill>
                  <a:schemeClr val="tx1">
                    <a:tint val="82000"/>
                  </a:schemeClr>
                </a:solidFill>
              </a:defRPr>
            </a:lvl9pPr>
          </a:lstStyle>
          <a:p>
            <a:pPr lvl="0"/>
            <a:r>
              <a:rPr altLang="en-US" kumimoji="1" lang="ja-JP"/>
              <a:t>マスター テキストの書式設定</a:t>
            </a:r>
          </a:p>
        </p:txBody>
      </p:sp>
      <p:sp>
        <p:nvSpPr>
          <p:cNvPr id="4" name="日付プレースホルダー 3">
            <a:extLst>
              <a:ext uri="{FF2B5EF4-FFF2-40B4-BE49-F238E27FC236}">
                <a16:creationId xmlns:a16="http://schemas.microsoft.com/office/drawing/2014/main" id="{34BC27C5-7E8F-3D76-DDD6-EE724E2482D8}"/>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5" name="フッター プレースホルダー 4">
            <a:extLst>
              <a:ext uri="{FF2B5EF4-FFF2-40B4-BE49-F238E27FC236}">
                <a16:creationId xmlns:a16="http://schemas.microsoft.com/office/drawing/2014/main" id="{F64BD315-F8CD-C8D6-5274-7006EB1C83A5}"/>
              </a:ext>
            </a:extLst>
          </p:cNvPr>
          <p:cNvSpPr>
            <a:spLocks noGrp="1"/>
          </p:cNvSpPr>
          <p:nvPr>
            <p:ph idx="11" sz="quarter" type="ftr"/>
          </p:nvPr>
        </p:nvSpPr>
        <p:spPr/>
        <p:txBody>
          <a:bodyPr/>
          <a:lstStyle/>
          <a:p>
            <a:endParaRPr altLang="en-US" kumimoji="1" lang="ja-JP"/>
          </a:p>
        </p:txBody>
      </p:sp>
      <p:sp>
        <p:nvSpPr>
          <p:cNvPr id="6" name="スライド番号プレースホルダー 5">
            <a:extLst>
              <a:ext uri="{FF2B5EF4-FFF2-40B4-BE49-F238E27FC236}">
                <a16:creationId xmlns:a16="http://schemas.microsoft.com/office/drawing/2014/main" id="{F4A5DB12-EC57-DDED-799A-C921EC017ED6}"/>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2385182663"/>
      </p:ext>
    </p:extLst>
  </p:cSld>
  <p:clrMapOvr>
    <a:masterClrMapping/>
  </p:clrMapOvr>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5075216-7ED0-6350-96F6-94E19BCF0CE7}"/>
              </a:ext>
            </a:extLst>
          </p:cNvPr>
          <p:cNvSpPr>
            <a:spLocks noGrp="1"/>
          </p:cNvSpPr>
          <p:nvPr>
            <p:ph type="title"/>
          </p:nvPr>
        </p:nvSpPr>
        <p:spPr/>
        <p:txBody>
          <a:bodyPr/>
          <a:lstStyle/>
          <a:p>
            <a:r>
              <a:rPr altLang="en-US" kumimoji="1" lang="ja-JP"/>
              <a:t>マスター タイトルの書式設定</a:t>
            </a:r>
          </a:p>
        </p:txBody>
      </p:sp>
      <p:sp>
        <p:nvSpPr>
          <p:cNvPr id="3" name="コンテンツ プレースホルダー 2">
            <a:extLst>
              <a:ext uri="{FF2B5EF4-FFF2-40B4-BE49-F238E27FC236}">
                <a16:creationId xmlns:a16="http://schemas.microsoft.com/office/drawing/2014/main" id="{48151108-0A71-FB37-9B29-5F32251374D3}"/>
              </a:ext>
            </a:extLst>
          </p:cNvPr>
          <p:cNvSpPr>
            <a:spLocks noGrp="1"/>
          </p:cNvSpPr>
          <p:nvPr>
            <p:ph idx="1" sz="half"/>
          </p:nvPr>
        </p:nvSpPr>
        <p:spPr>
          <a:xfrm>
            <a:off x="838200" y="1825625"/>
            <a:ext cx="5181600" cy="4351338"/>
          </a:xfrm>
        </p:spPr>
        <p:txBody>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コンテンツ プレースホルダー 3">
            <a:extLst>
              <a:ext uri="{FF2B5EF4-FFF2-40B4-BE49-F238E27FC236}">
                <a16:creationId xmlns:a16="http://schemas.microsoft.com/office/drawing/2014/main" id="{20B31901-2936-5124-1AAD-7AC1D4264646}"/>
              </a:ext>
            </a:extLst>
          </p:cNvPr>
          <p:cNvSpPr>
            <a:spLocks noGrp="1"/>
          </p:cNvSpPr>
          <p:nvPr>
            <p:ph idx="2" sz="half"/>
          </p:nvPr>
        </p:nvSpPr>
        <p:spPr>
          <a:xfrm>
            <a:off x="6172200" y="1825625"/>
            <a:ext cx="5181600" cy="4351338"/>
          </a:xfrm>
        </p:spPr>
        <p:txBody>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5" name="日付プレースホルダー 4">
            <a:extLst>
              <a:ext uri="{FF2B5EF4-FFF2-40B4-BE49-F238E27FC236}">
                <a16:creationId xmlns:a16="http://schemas.microsoft.com/office/drawing/2014/main" id="{54DC95EC-ADB3-B366-272E-63B9D75CB69D}"/>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6" name="フッター プレースホルダー 5">
            <a:extLst>
              <a:ext uri="{FF2B5EF4-FFF2-40B4-BE49-F238E27FC236}">
                <a16:creationId xmlns:a16="http://schemas.microsoft.com/office/drawing/2014/main" id="{56114B74-9220-EBA0-164D-71952D34AC93}"/>
              </a:ext>
            </a:extLst>
          </p:cNvPr>
          <p:cNvSpPr>
            <a:spLocks noGrp="1"/>
          </p:cNvSpPr>
          <p:nvPr>
            <p:ph idx="11" sz="quarter" type="ftr"/>
          </p:nvPr>
        </p:nvSpPr>
        <p:spPr/>
        <p:txBody>
          <a:bodyPr/>
          <a:lstStyle/>
          <a:p>
            <a:endParaRPr altLang="en-US" kumimoji="1" lang="ja-JP"/>
          </a:p>
        </p:txBody>
      </p:sp>
      <p:sp>
        <p:nvSpPr>
          <p:cNvPr id="7" name="スライド番号プレースホルダー 6">
            <a:extLst>
              <a:ext uri="{FF2B5EF4-FFF2-40B4-BE49-F238E27FC236}">
                <a16:creationId xmlns:a16="http://schemas.microsoft.com/office/drawing/2014/main" id="{224D7F71-E197-457D-886D-9BE945AA8DAF}"/>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1484098544"/>
      </p:ext>
    </p:extLst>
  </p:cSld>
  <p:clrMapOvr>
    <a:masterClrMapping/>
  </p:clrMapOvr>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woTxTwoObj">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253761-7A17-8BCB-E5AC-45EAC0DA1D2A}"/>
              </a:ext>
            </a:extLst>
          </p:cNvPr>
          <p:cNvSpPr>
            <a:spLocks noGrp="1"/>
          </p:cNvSpPr>
          <p:nvPr>
            <p:ph type="title"/>
          </p:nvPr>
        </p:nvSpPr>
        <p:spPr>
          <a:xfrm>
            <a:off x="839788" y="365125"/>
            <a:ext cx="10515600" cy="1325563"/>
          </a:xfrm>
        </p:spPr>
        <p:txBody>
          <a:bodyPr/>
          <a:lstStyle/>
          <a:p>
            <a:r>
              <a:rPr altLang="en-US" kumimoji="1" lang="ja-JP"/>
              <a:t>マスター タイトルの書式設定</a:t>
            </a:r>
          </a:p>
        </p:txBody>
      </p:sp>
      <p:sp>
        <p:nvSpPr>
          <p:cNvPr id="3" name="テキスト プレースホルダー 2">
            <a:extLst>
              <a:ext uri="{FF2B5EF4-FFF2-40B4-BE49-F238E27FC236}">
                <a16:creationId xmlns:a16="http://schemas.microsoft.com/office/drawing/2014/main" id="{BD360193-E979-08ED-2D3A-3E48EDF0232A}"/>
              </a:ext>
            </a:extLst>
          </p:cNvPr>
          <p:cNvSpPr>
            <a:spLocks noGrp="1"/>
          </p:cNvSpPr>
          <p:nvPr>
            <p:ph idx="1" type="body"/>
          </p:nvPr>
        </p:nvSpPr>
        <p:spPr>
          <a:xfrm>
            <a:off x="839788" y="1681163"/>
            <a:ext cx="5157787"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kumimoji="1" lang="ja-JP"/>
              <a:t>マスター テキストの書式設定</a:t>
            </a:r>
          </a:p>
        </p:txBody>
      </p:sp>
      <p:sp>
        <p:nvSpPr>
          <p:cNvPr id="4" name="コンテンツ プレースホルダー 3">
            <a:extLst>
              <a:ext uri="{FF2B5EF4-FFF2-40B4-BE49-F238E27FC236}">
                <a16:creationId xmlns:a16="http://schemas.microsoft.com/office/drawing/2014/main" id="{0F757CAA-B644-3D86-951D-4ACE72789D61}"/>
              </a:ext>
            </a:extLst>
          </p:cNvPr>
          <p:cNvSpPr>
            <a:spLocks noGrp="1"/>
          </p:cNvSpPr>
          <p:nvPr>
            <p:ph idx="2" sz="half"/>
          </p:nvPr>
        </p:nvSpPr>
        <p:spPr>
          <a:xfrm>
            <a:off x="839788" y="2505075"/>
            <a:ext cx="5157787" cy="3684588"/>
          </a:xfrm>
        </p:spPr>
        <p:txBody>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5" name="テキスト プレースホルダー 4">
            <a:extLst>
              <a:ext uri="{FF2B5EF4-FFF2-40B4-BE49-F238E27FC236}">
                <a16:creationId xmlns:a16="http://schemas.microsoft.com/office/drawing/2014/main" id="{3EB291D6-948C-4437-BA96-3DC796AF956C}"/>
              </a:ext>
            </a:extLst>
          </p:cNvPr>
          <p:cNvSpPr>
            <a:spLocks noGrp="1"/>
          </p:cNvSpPr>
          <p:nvPr>
            <p:ph idx="3" sz="quarter" type="body"/>
          </p:nvPr>
        </p:nvSpPr>
        <p:spPr>
          <a:xfrm>
            <a:off x="6172200" y="1681163"/>
            <a:ext cx="5183188" cy="823912"/>
          </a:xfrm>
        </p:spPr>
        <p:txBody>
          <a:bodyPr anchor="b"/>
          <a:lstStyle>
            <a:lvl1pPr indent="0" marL="0">
              <a:buNone/>
              <a:defRPr b="1"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kumimoji="1" lang="ja-JP"/>
              <a:t>マスター テキストの書式設定</a:t>
            </a:r>
          </a:p>
        </p:txBody>
      </p:sp>
      <p:sp>
        <p:nvSpPr>
          <p:cNvPr id="6" name="コンテンツ プレースホルダー 5">
            <a:extLst>
              <a:ext uri="{FF2B5EF4-FFF2-40B4-BE49-F238E27FC236}">
                <a16:creationId xmlns:a16="http://schemas.microsoft.com/office/drawing/2014/main" id="{B99EE29F-565E-4D89-FD01-5341EEA21F37}"/>
              </a:ext>
            </a:extLst>
          </p:cNvPr>
          <p:cNvSpPr>
            <a:spLocks noGrp="1"/>
          </p:cNvSpPr>
          <p:nvPr>
            <p:ph idx="4" sz="quarter"/>
          </p:nvPr>
        </p:nvSpPr>
        <p:spPr>
          <a:xfrm>
            <a:off x="6172200" y="2505075"/>
            <a:ext cx="5183188" cy="3684588"/>
          </a:xfrm>
        </p:spPr>
        <p:txBody>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7" name="日付プレースホルダー 6">
            <a:extLst>
              <a:ext uri="{FF2B5EF4-FFF2-40B4-BE49-F238E27FC236}">
                <a16:creationId xmlns:a16="http://schemas.microsoft.com/office/drawing/2014/main" id="{1D2BB500-7AA0-A540-CF65-E5230480D232}"/>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8" name="フッター プレースホルダー 7">
            <a:extLst>
              <a:ext uri="{FF2B5EF4-FFF2-40B4-BE49-F238E27FC236}">
                <a16:creationId xmlns:a16="http://schemas.microsoft.com/office/drawing/2014/main" id="{E11F21C8-7CBC-45F5-6EBA-7F9213AB79D9}"/>
              </a:ext>
            </a:extLst>
          </p:cNvPr>
          <p:cNvSpPr>
            <a:spLocks noGrp="1"/>
          </p:cNvSpPr>
          <p:nvPr>
            <p:ph idx="11" sz="quarter" type="ftr"/>
          </p:nvPr>
        </p:nvSpPr>
        <p:spPr/>
        <p:txBody>
          <a:bodyPr/>
          <a:lstStyle/>
          <a:p>
            <a:endParaRPr altLang="en-US" kumimoji="1" lang="ja-JP"/>
          </a:p>
        </p:txBody>
      </p:sp>
      <p:sp>
        <p:nvSpPr>
          <p:cNvPr id="9" name="スライド番号プレースホルダー 8">
            <a:extLst>
              <a:ext uri="{FF2B5EF4-FFF2-40B4-BE49-F238E27FC236}">
                <a16:creationId xmlns:a16="http://schemas.microsoft.com/office/drawing/2014/main" id="{0F1D5139-F580-A778-9EA9-118D431F4BA5}"/>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1290737561"/>
      </p:ext>
    </p:extLst>
  </p:cSld>
  <p:clrMapOvr>
    <a:masterClrMapping/>
  </p:clrMapOvr>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titleOnly">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8C9D99F-98CB-5D8C-4E4C-DF3B048BB583}"/>
              </a:ext>
            </a:extLst>
          </p:cNvPr>
          <p:cNvSpPr>
            <a:spLocks noGrp="1"/>
          </p:cNvSpPr>
          <p:nvPr>
            <p:ph type="title"/>
          </p:nvPr>
        </p:nvSpPr>
        <p:spPr/>
        <p:txBody>
          <a:bodyPr/>
          <a:lstStyle/>
          <a:p>
            <a:r>
              <a:rPr altLang="en-US" kumimoji="1" lang="ja-JP"/>
              <a:t>マスター タイトルの書式設定</a:t>
            </a:r>
          </a:p>
        </p:txBody>
      </p:sp>
      <p:sp>
        <p:nvSpPr>
          <p:cNvPr id="3" name="日付プレースホルダー 2">
            <a:extLst>
              <a:ext uri="{FF2B5EF4-FFF2-40B4-BE49-F238E27FC236}">
                <a16:creationId xmlns:a16="http://schemas.microsoft.com/office/drawing/2014/main" id="{7DA97B5F-B2B6-EA6B-AC50-34842A27BEB4}"/>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4" name="フッター プレースホルダー 3">
            <a:extLst>
              <a:ext uri="{FF2B5EF4-FFF2-40B4-BE49-F238E27FC236}">
                <a16:creationId xmlns:a16="http://schemas.microsoft.com/office/drawing/2014/main" id="{D4BF10DB-8E90-E82C-F2A1-CB56136DDCE4}"/>
              </a:ext>
            </a:extLst>
          </p:cNvPr>
          <p:cNvSpPr>
            <a:spLocks noGrp="1"/>
          </p:cNvSpPr>
          <p:nvPr>
            <p:ph idx="11" sz="quarter" type="ftr"/>
          </p:nvPr>
        </p:nvSpPr>
        <p:spPr/>
        <p:txBody>
          <a:bodyPr/>
          <a:lstStyle/>
          <a:p>
            <a:endParaRPr altLang="en-US" kumimoji="1" lang="ja-JP"/>
          </a:p>
        </p:txBody>
      </p:sp>
      <p:sp>
        <p:nvSpPr>
          <p:cNvPr id="5" name="スライド番号プレースホルダー 4">
            <a:extLst>
              <a:ext uri="{FF2B5EF4-FFF2-40B4-BE49-F238E27FC236}">
                <a16:creationId xmlns:a16="http://schemas.microsoft.com/office/drawing/2014/main" id="{E0169876-69F2-1DD1-E03B-A00A4301BBBF}"/>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2603546208"/>
      </p:ext>
    </p:extLst>
  </p:cSld>
  <p:clrMapOvr>
    <a:masterClrMapping/>
  </p:clrMapOvr>
</p:sldLayout>
</file>

<file path=ppt/slideLayouts/slideLayout7.xml><?xml version="1.0" encoding="utf-8"?>
<p:sldLayout xmlns:a="http://schemas.openxmlformats.org/drawingml/2006/main" xmlns:p="http://schemas.openxmlformats.org/presentationml/2006/main" xmlns:r="http://schemas.openxmlformats.org/officeDocument/2006/relationships" preserve="1" type="blank">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078B457A-886F-1098-5CE4-398383D665A4}"/>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3" name="フッター プレースホルダー 2">
            <a:extLst>
              <a:ext uri="{FF2B5EF4-FFF2-40B4-BE49-F238E27FC236}">
                <a16:creationId xmlns:a16="http://schemas.microsoft.com/office/drawing/2014/main" id="{0ADE9890-B19C-D32B-9ECB-691F1C9EB5FC}"/>
              </a:ext>
            </a:extLst>
          </p:cNvPr>
          <p:cNvSpPr>
            <a:spLocks noGrp="1"/>
          </p:cNvSpPr>
          <p:nvPr>
            <p:ph idx="11" sz="quarter" type="ftr"/>
          </p:nvPr>
        </p:nvSpPr>
        <p:spPr/>
        <p:txBody>
          <a:bodyPr/>
          <a:lstStyle/>
          <a:p>
            <a:endParaRPr altLang="en-US" kumimoji="1" lang="ja-JP"/>
          </a:p>
        </p:txBody>
      </p:sp>
      <p:sp>
        <p:nvSpPr>
          <p:cNvPr id="4" name="スライド番号プレースホルダー 3">
            <a:extLst>
              <a:ext uri="{FF2B5EF4-FFF2-40B4-BE49-F238E27FC236}">
                <a16:creationId xmlns:a16="http://schemas.microsoft.com/office/drawing/2014/main" id="{AF7A6362-7BA6-FF86-FEA5-C3420F2EE2FC}"/>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2447345891"/>
      </p:ext>
    </p:extLst>
  </p:cSld>
  <p:clrMapOvr>
    <a:masterClrMapping/>
  </p:clrMapOvr>
</p:sldLayout>
</file>

<file path=ppt/slideLayouts/slideLayout8.xml><?xml version="1.0" encoding="utf-8"?>
<p:sldLayout xmlns:a="http://schemas.openxmlformats.org/drawingml/2006/main" xmlns:p="http://schemas.openxmlformats.org/presentationml/2006/main" xmlns:r="http://schemas.openxmlformats.org/officeDocument/2006/relationships" preserve="1" type="objTx">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A584EDC-78C5-AD04-A607-21989D1656E6}"/>
              </a:ext>
            </a:extLst>
          </p:cNvPr>
          <p:cNvSpPr>
            <a:spLocks noGrp="1"/>
          </p:cNvSpPr>
          <p:nvPr>
            <p:ph type="title"/>
          </p:nvPr>
        </p:nvSpPr>
        <p:spPr>
          <a:xfrm>
            <a:off x="839788" y="457200"/>
            <a:ext cx="3932237" cy="1600200"/>
          </a:xfrm>
        </p:spPr>
        <p:txBody>
          <a:bodyPr anchor="b"/>
          <a:lstStyle>
            <a:lvl1pPr>
              <a:defRPr sz="3200"/>
            </a:lvl1pPr>
          </a:lstStyle>
          <a:p>
            <a:r>
              <a:rPr altLang="en-US" kumimoji="1" lang="ja-JP"/>
              <a:t>マスター タイトルの書式設定</a:t>
            </a:r>
          </a:p>
        </p:txBody>
      </p:sp>
      <p:sp>
        <p:nvSpPr>
          <p:cNvPr id="3" name="コンテンツ プレースホルダー 2">
            <a:extLst>
              <a:ext uri="{FF2B5EF4-FFF2-40B4-BE49-F238E27FC236}">
                <a16:creationId xmlns:a16="http://schemas.microsoft.com/office/drawing/2014/main" id="{77D7B2EF-3985-7798-6441-67319BEBCC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テキスト プレースホルダー 3">
            <a:extLst>
              <a:ext uri="{FF2B5EF4-FFF2-40B4-BE49-F238E27FC236}">
                <a16:creationId xmlns:a16="http://schemas.microsoft.com/office/drawing/2014/main" id="{5400A376-337D-717E-5D4F-36E00576FB17}"/>
              </a:ext>
            </a:extLst>
          </p:cNvPr>
          <p:cNvSpPr>
            <a:spLocks noGrp="1"/>
          </p:cNvSpPr>
          <p:nvPr>
            <p:ph idx="2" sz="half" type="body"/>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kumimoji="1" lang="ja-JP"/>
              <a:t>マスター テキストの書式設定</a:t>
            </a:r>
          </a:p>
        </p:txBody>
      </p:sp>
      <p:sp>
        <p:nvSpPr>
          <p:cNvPr id="5" name="日付プレースホルダー 4">
            <a:extLst>
              <a:ext uri="{FF2B5EF4-FFF2-40B4-BE49-F238E27FC236}">
                <a16:creationId xmlns:a16="http://schemas.microsoft.com/office/drawing/2014/main" id="{899F9D43-1D6F-A539-1C06-DCD201365053}"/>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6" name="フッター プレースホルダー 5">
            <a:extLst>
              <a:ext uri="{FF2B5EF4-FFF2-40B4-BE49-F238E27FC236}">
                <a16:creationId xmlns:a16="http://schemas.microsoft.com/office/drawing/2014/main" id="{132F4A9D-F6E9-933D-494E-F6C03E0158F9}"/>
              </a:ext>
            </a:extLst>
          </p:cNvPr>
          <p:cNvSpPr>
            <a:spLocks noGrp="1"/>
          </p:cNvSpPr>
          <p:nvPr>
            <p:ph idx="11" sz="quarter" type="ftr"/>
          </p:nvPr>
        </p:nvSpPr>
        <p:spPr/>
        <p:txBody>
          <a:bodyPr/>
          <a:lstStyle/>
          <a:p>
            <a:endParaRPr altLang="en-US" kumimoji="1" lang="ja-JP"/>
          </a:p>
        </p:txBody>
      </p:sp>
      <p:sp>
        <p:nvSpPr>
          <p:cNvPr id="7" name="スライド番号プレースホルダー 6">
            <a:extLst>
              <a:ext uri="{FF2B5EF4-FFF2-40B4-BE49-F238E27FC236}">
                <a16:creationId xmlns:a16="http://schemas.microsoft.com/office/drawing/2014/main" id="{A674A104-9637-D7EB-672C-2E97864F95A7}"/>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2260423813"/>
      </p:ext>
    </p:extLst>
  </p:cSld>
  <p:clrMapOvr>
    <a:masterClrMapping/>
  </p:clrMapOvr>
</p:sldLayout>
</file>

<file path=ppt/slideLayouts/slideLayout9.xml><?xml version="1.0" encoding="utf-8"?>
<p:sldLayout xmlns:a="http://schemas.openxmlformats.org/drawingml/2006/main" xmlns:p="http://schemas.openxmlformats.org/presentationml/2006/main" xmlns:r="http://schemas.openxmlformats.org/officeDocument/2006/relationships" preserve="1" type="picTx">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FF5E37-81F5-C1D8-8310-1051DFC229A7}"/>
              </a:ext>
            </a:extLst>
          </p:cNvPr>
          <p:cNvSpPr>
            <a:spLocks noGrp="1"/>
          </p:cNvSpPr>
          <p:nvPr>
            <p:ph type="title"/>
          </p:nvPr>
        </p:nvSpPr>
        <p:spPr>
          <a:xfrm>
            <a:off x="839788" y="457200"/>
            <a:ext cx="3932237" cy="1600200"/>
          </a:xfrm>
        </p:spPr>
        <p:txBody>
          <a:bodyPr anchor="b"/>
          <a:lstStyle>
            <a:lvl1pPr>
              <a:defRPr sz="3200"/>
            </a:lvl1pPr>
          </a:lstStyle>
          <a:p>
            <a:r>
              <a:rPr altLang="en-US" kumimoji="1" lang="ja-JP"/>
              <a:t>マスター タイトルの書式設定</a:t>
            </a:r>
          </a:p>
        </p:txBody>
      </p:sp>
      <p:sp>
        <p:nvSpPr>
          <p:cNvPr id="3" name="図プレースホルダー 2">
            <a:extLst>
              <a:ext uri="{FF2B5EF4-FFF2-40B4-BE49-F238E27FC236}">
                <a16:creationId xmlns:a16="http://schemas.microsoft.com/office/drawing/2014/main" id="{BA513105-A4DA-59BB-0F0B-4B081D6DD70C}"/>
              </a:ext>
            </a:extLst>
          </p:cNvPr>
          <p:cNvSpPr>
            <a:spLocks noGrp="1"/>
          </p:cNvSpPr>
          <p:nvPr>
            <p:ph idx="1" type="pic"/>
          </p:nvPr>
        </p:nvSpPr>
        <p:spPr>
          <a:xfrm>
            <a:off x="5183188" y="987425"/>
            <a:ext cx="6172200" cy="4873625"/>
          </a:xfrm>
        </p:spPr>
        <p:txBody>
          <a:bodyPr/>
          <a:lstStyle>
            <a:lvl1pPr indent="0" marL="0">
              <a:buNone/>
              <a:defRPr sz="3200"/>
            </a:lvl1pPr>
            <a:lvl2pPr indent="0" marL="457200">
              <a:buNone/>
              <a:defRPr sz="2800"/>
            </a:lvl2pPr>
            <a:lvl3pPr indent="0" marL="914400">
              <a:buNone/>
              <a:defRPr sz="2400"/>
            </a:lvl3pPr>
            <a:lvl4pPr indent="0" marL="1371600">
              <a:buNone/>
              <a:defRPr sz="2000"/>
            </a:lvl4pPr>
            <a:lvl5pPr indent="0" marL="1828800">
              <a:buNone/>
              <a:defRPr sz="2000"/>
            </a:lvl5pPr>
            <a:lvl6pPr indent="0" marL="2286000">
              <a:buNone/>
              <a:defRPr sz="2000"/>
            </a:lvl6pPr>
            <a:lvl7pPr indent="0" marL="2743200">
              <a:buNone/>
              <a:defRPr sz="2000"/>
            </a:lvl7pPr>
            <a:lvl8pPr indent="0" marL="3200400">
              <a:buNone/>
              <a:defRPr sz="2000"/>
            </a:lvl8pPr>
            <a:lvl9pPr indent="0" marL="3657600">
              <a:buNone/>
              <a:defRPr sz="2000"/>
            </a:lvl9pPr>
          </a:lstStyle>
          <a:p>
            <a:endParaRPr altLang="en-US" kumimoji="1" lang="ja-JP"/>
          </a:p>
        </p:txBody>
      </p:sp>
      <p:sp>
        <p:nvSpPr>
          <p:cNvPr id="4" name="テキスト プレースホルダー 3">
            <a:extLst>
              <a:ext uri="{FF2B5EF4-FFF2-40B4-BE49-F238E27FC236}">
                <a16:creationId xmlns:a16="http://schemas.microsoft.com/office/drawing/2014/main" id="{D60119F0-ECF5-404E-083B-BC6A66D557C2}"/>
              </a:ext>
            </a:extLst>
          </p:cNvPr>
          <p:cNvSpPr>
            <a:spLocks noGrp="1"/>
          </p:cNvSpPr>
          <p:nvPr>
            <p:ph idx="2" sz="half" type="body"/>
          </p:nvPr>
        </p:nvSpPr>
        <p:spPr>
          <a:xfrm>
            <a:off x="839788" y="2057400"/>
            <a:ext cx="3932237" cy="3811588"/>
          </a:xfrm>
        </p:spPr>
        <p:txBody>
          <a:bodyPr/>
          <a:lstStyle>
            <a:lvl1pPr indent="0" marL="0">
              <a:buNone/>
              <a:defRPr sz="1600"/>
            </a:lvl1pPr>
            <a:lvl2pPr indent="0" marL="457200">
              <a:buNone/>
              <a:defRPr sz="1400"/>
            </a:lvl2pPr>
            <a:lvl3pPr indent="0" marL="914400">
              <a:buNone/>
              <a:defRPr sz="1200"/>
            </a:lvl3pPr>
            <a:lvl4pPr indent="0" marL="1371600">
              <a:buNone/>
              <a:defRPr sz="1000"/>
            </a:lvl4pPr>
            <a:lvl5pPr indent="0" marL="1828800">
              <a:buNone/>
              <a:defRPr sz="1000"/>
            </a:lvl5pPr>
            <a:lvl6pPr indent="0" marL="2286000">
              <a:buNone/>
              <a:defRPr sz="1000"/>
            </a:lvl6pPr>
            <a:lvl7pPr indent="0" marL="2743200">
              <a:buNone/>
              <a:defRPr sz="1000"/>
            </a:lvl7pPr>
            <a:lvl8pPr indent="0" marL="3200400">
              <a:buNone/>
              <a:defRPr sz="1000"/>
            </a:lvl8pPr>
            <a:lvl9pPr indent="0" marL="3657600">
              <a:buNone/>
              <a:defRPr sz="1000"/>
            </a:lvl9pPr>
          </a:lstStyle>
          <a:p>
            <a:pPr lvl="0"/>
            <a:r>
              <a:rPr altLang="en-US" kumimoji="1" lang="ja-JP"/>
              <a:t>マスター テキストの書式設定</a:t>
            </a:r>
          </a:p>
        </p:txBody>
      </p:sp>
      <p:sp>
        <p:nvSpPr>
          <p:cNvPr id="5" name="日付プレースホルダー 4">
            <a:extLst>
              <a:ext uri="{FF2B5EF4-FFF2-40B4-BE49-F238E27FC236}">
                <a16:creationId xmlns:a16="http://schemas.microsoft.com/office/drawing/2014/main" id="{7EEB8FE4-41E0-F8F5-B388-4B296C5C6B33}"/>
              </a:ext>
            </a:extLst>
          </p:cNvPr>
          <p:cNvSpPr>
            <a:spLocks noGrp="1"/>
          </p:cNvSpPr>
          <p:nvPr>
            <p:ph idx="10" sz="half" type="dt"/>
          </p:nvPr>
        </p:nvSpPr>
        <p:spPr/>
        <p:txBody>
          <a:bodyPr/>
          <a:lstStyle/>
          <a:p>
            <a:fld id="{6D65D1B7-2C55-4026-81C9-9DC2A8DC4DB4}" type="datetimeFigureOut">
              <a:rPr altLang="en-US" kumimoji="1" lang="ja-JP" smtClean="0"/>
              <a:t>2026/3/12</a:t>
            </a:fld>
            <a:endParaRPr altLang="en-US" kumimoji="1" lang="ja-JP"/>
          </a:p>
        </p:txBody>
      </p:sp>
      <p:sp>
        <p:nvSpPr>
          <p:cNvPr id="6" name="フッター プレースホルダー 5">
            <a:extLst>
              <a:ext uri="{FF2B5EF4-FFF2-40B4-BE49-F238E27FC236}">
                <a16:creationId xmlns:a16="http://schemas.microsoft.com/office/drawing/2014/main" id="{333D354D-6262-031D-536F-40965E416572}"/>
              </a:ext>
            </a:extLst>
          </p:cNvPr>
          <p:cNvSpPr>
            <a:spLocks noGrp="1"/>
          </p:cNvSpPr>
          <p:nvPr>
            <p:ph idx="11" sz="quarter" type="ftr"/>
          </p:nvPr>
        </p:nvSpPr>
        <p:spPr/>
        <p:txBody>
          <a:bodyPr/>
          <a:lstStyle/>
          <a:p>
            <a:endParaRPr altLang="en-US" kumimoji="1" lang="ja-JP"/>
          </a:p>
        </p:txBody>
      </p:sp>
      <p:sp>
        <p:nvSpPr>
          <p:cNvPr id="7" name="スライド番号プレースホルダー 6">
            <a:extLst>
              <a:ext uri="{FF2B5EF4-FFF2-40B4-BE49-F238E27FC236}">
                <a16:creationId xmlns:a16="http://schemas.microsoft.com/office/drawing/2014/main" id="{4FDA2934-658C-FDFD-357E-2B2C71FD1B09}"/>
              </a:ext>
            </a:extLst>
          </p:cNvPr>
          <p:cNvSpPr>
            <a:spLocks noGrp="1"/>
          </p:cNvSpPr>
          <p:nvPr>
            <p:ph idx="12" sz="quarter" type="sldNum"/>
          </p:nvPr>
        </p:nvSpPr>
        <p:spPr/>
        <p:txBody>
          <a:body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4095288845"/>
      </p:ext>
    </p:extLst>
  </p:cSld>
  <p:clrMapOvr>
    <a:masterClrMapping/>
  </p:clrMapOvr>
</p:sldLayout>
</file>

<file path=ppt/slideMasters/_rels/slideMaster1.xml.rels><?xml version="1.0" encoding="UTF-8" standalone="no"?>
<Relationships xmlns="http://schemas.openxmlformats.org/package/2006/relationships">
<Relationship Id="rId1" Target="../slideLayouts/slideLayout1.xml" Type="http://schemas.openxmlformats.org/officeDocument/2006/relationships/slideLayout"/>
<Relationship Id="rId10" Target="../slideLayouts/slideLayout10.xml" Type="http://schemas.openxmlformats.org/officeDocument/2006/relationships/slideLayout"/>
<Relationship Id="rId11" Target="../slideLayouts/slideLayout11.xml" Type="http://schemas.openxmlformats.org/officeDocument/2006/relationships/slideLayout"/>
<Relationship Id="rId12" Target="../theme/theme1.xml" Type="http://schemas.openxmlformats.org/officeDocument/2006/relationships/theme"/>
<Relationship Id="rId2" Target="../slideLayouts/slideLayout2.xml" Type="http://schemas.openxmlformats.org/officeDocument/2006/relationships/slideLayout"/>
<Relationship Id="rId3" Target="../slideLayouts/slideLayout3.xml" Type="http://schemas.openxmlformats.org/officeDocument/2006/relationships/slideLayout"/>
<Relationship Id="rId4" Target="../slideLayouts/slideLayout4.xml" Type="http://schemas.openxmlformats.org/officeDocument/2006/relationships/slideLayout"/>
<Relationship Id="rId5" Target="../slideLayouts/slideLayout5.xml" Type="http://schemas.openxmlformats.org/officeDocument/2006/relationships/slideLayout"/>
<Relationship Id="rId6" Target="../slideLayouts/slideLayout6.xml" Type="http://schemas.openxmlformats.org/officeDocument/2006/relationships/slideLayout"/>
<Relationship Id="rId7" Target="../slideLayouts/slideLayout7.xml" Type="http://schemas.openxmlformats.org/officeDocument/2006/relationships/slideLayout"/>
<Relationship Id="rId8" Target="../slideLayouts/slideLayout8.xml" Type="http://schemas.openxmlformats.org/officeDocument/2006/relationships/slideLayout"/>
<Relationship Id="rId9" Target="../slideLayouts/slideLayout9.xml" Type="http://schemas.openxmlformats.org/officeDocument/2006/relationships/slideLayout"/>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F4451FD5-EE66-B216-8121-BAF5F46181AE}"/>
              </a:ext>
            </a:extLst>
          </p:cNvPr>
          <p:cNvSpPr>
            <a:spLocks noGrp="1"/>
          </p:cNvSpPr>
          <p:nvPr>
            <p:ph type="title"/>
          </p:nvPr>
        </p:nvSpPr>
        <p:spPr>
          <a:xfrm>
            <a:off x="838200" y="365125"/>
            <a:ext cx="10515600" cy="1325563"/>
          </a:xfrm>
          <a:prstGeom prst="rect">
            <a:avLst/>
          </a:prstGeom>
        </p:spPr>
        <p:txBody>
          <a:bodyPr anchor="ctr" bIns="45720" lIns="91440" rIns="91440" rtlCol="0" tIns="45720" vert="horz">
            <a:normAutofit/>
          </a:bodyPr>
          <a:lstStyle/>
          <a:p>
            <a:r>
              <a:rPr altLang="en-US" kumimoji="1" lang="ja-JP"/>
              <a:t>マスター タイトルの書式設定</a:t>
            </a:r>
          </a:p>
        </p:txBody>
      </p:sp>
      <p:sp>
        <p:nvSpPr>
          <p:cNvPr id="3" name="テキスト プレースホルダー 2">
            <a:extLst>
              <a:ext uri="{FF2B5EF4-FFF2-40B4-BE49-F238E27FC236}">
                <a16:creationId xmlns:a16="http://schemas.microsoft.com/office/drawing/2014/main" id="{910B09EC-62BB-98F5-F7BF-68F309EBA981}"/>
              </a:ext>
            </a:extLst>
          </p:cNvPr>
          <p:cNvSpPr>
            <a:spLocks noGrp="1"/>
          </p:cNvSpPr>
          <p:nvPr>
            <p:ph idx="1" type="body"/>
          </p:nvPr>
        </p:nvSpPr>
        <p:spPr>
          <a:xfrm>
            <a:off x="838200" y="1825625"/>
            <a:ext cx="10515600" cy="4351338"/>
          </a:xfrm>
          <a:prstGeom prst="rect">
            <a:avLst/>
          </a:prstGeom>
        </p:spPr>
        <p:txBody>
          <a:bodyPr bIns="45720" lIns="91440" rIns="91440" rtlCol="0" tIns="45720" vert="horz">
            <a:normAutofit/>
          </a:bodyPr>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4" name="日付プレースホルダー 3">
            <a:extLst>
              <a:ext uri="{FF2B5EF4-FFF2-40B4-BE49-F238E27FC236}">
                <a16:creationId xmlns:a16="http://schemas.microsoft.com/office/drawing/2014/main" id="{E114DEC1-72DA-647A-7EAA-10CD322626C4}"/>
              </a:ext>
            </a:extLst>
          </p:cNvPr>
          <p:cNvSpPr>
            <a:spLocks noGrp="1"/>
          </p:cNvSpPr>
          <p:nvPr>
            <p:ph idx="2" sz="half" type="dt"/>
          </p:nvPr>
        </p:nvSpPr>
        <p:spPr>
          <a:xfrm>
            <a:off x="838200" y="6356350"/>
            <a:ext cx="2743200" cy="365125"/>
          </a:xfrm>
          <a:prstGeom prst="rect">
            <a:avLst/>
          </a:prstGeom>
        </p:spPr>
        <p:txBody>
          <a:bodyPr anchor="ctr" bIns="45720" lIns="91440" rIns="91440" rtlCol="0" tIns="45720" vert="horz"/>
          <a:lstStyle>
            <a:lvl1pPr algn="l">
              <a:defRPr sz="1200">
                <a:solidFill>
                  <a:schemeClr val="tx1">
                    <a:tint val="82000"/>
                  </a:schemeClr>
                </a:solidFill>
              </a:defRPr>
            </a:lvl1pPr>
          </a:lstStyle>
          <a:p>
            <a:fld id="{6D65D1B7-2C55-4026-81C9-9DC2A8DC4DB4}" type="datetimeFigureOut">
              <a:rPr altLang="en-US" kumimoji="1" lang="ja-JP" smtClean="0"/>
              <a:t>2026/3/12</a:t>
            </a:fld>
            <a:endParaRPr altLang="en-US" kumimoji="1" lang="ja-JP"/>
          </a:p>
        </p:txBody>
      </p:sp>
      <p:sp>
        <p:nvSpPr>
          <p:cNvPr id="5" name="フッター プレースホルダー 4">
            <a:extLst>
              <a:ext uri="{FF2B5EF4-FFF2-40B4-BE49-F238E27FC236}">
                <a16:creationId xmlns:a16="http://schemas.microsoft.com/office/drawing/2014/main" id="{757F2BE6-ABC4-8A9B-E056-C7476A8CA377}"/>
              </a:ext>
            </a:extLst>
          </p:cNvPr>
          <p:cNvSpPr>
            <a:spLocks noGrp="1"/>
          </p:cNvSpPr>
          <p:nvPr>
            <p:ph idx="3" sz="quarter" type="ftr"/>
          </p:nvPr>
        </p:nvSpPr>
        <p:spPr>
          <a:xfrm>
            <a:off x="4038600" y="6356350"/>
            <a:ext cx="4114800" cy="365125"/>
          </a:xfrm>
          <a:prstGeom prst="rect">
            <a:avLst/>
          </a:prstGeom>
        </p:spPr>
        <p:txBody>
          <a:bodyPr anchor="ctr" bIns="45720" lIns="91440" rIns="91440" rtlCol="0" tIns="45720" vert="horz"/>
          <a:lstStyle>
            <a:lvl1pPr algn="ctr">
              <a:defRPr sz="1200">
                <a:solidFill>
                  <a:schemeClr val="tx1">
                    <a:tint val="82000"/>
                  </a:schemeClr>
                </a:solidFill>
              </a:defRPr>
            </a:lvl1pPr>
          </a:lstStyle>
          <a:p>
            <a:endParaRPr altLang="en-US" kumimoji="1" lang="ja-JP"/>
          </a:p>
        </p:txBody>
      </p:sp>
      <p:sp>
        <p:nvSpPr>
          <p:cNvPr id="6" name="スライド番号プレースホルダー 5">
            <a:extLst>
              <a:ext uri="{FF2B5EF4-FFF2-40B4-BE49-F238E27FC236}">
                <a16:creationId xmlns:a16="http://schemas.microsoft.com/office/drawing/2014/main" id="{61E7CB4D-0CE8-096D-298C-8886A67FB317}"/>
              </a:ext>
            </a:extLst>
          </p:cNvPr>
          <p:cNvSpPr>
            <a:spLocks noGrp="1"/>
          </p:cNvSpPr>
          <p:nvPr>
            <p:ph idx="4" sz="quarter" type="sldNum"/>
          </p:nvPr>
        </p:nvSpPr>
        <p:spPr>
          <a:xfrm>
            <a:off x="8610600" y="6356350"/>
            <a:ext cx="2743200" cy="365125"/>
          </a:xfrm>
          <a:prstGeom prst="rect">
            <a:avLst/>
          </a:prstGeom>
        </p:spPr>
        <p:txBody>
          <a:bodyPr anchor="ctr" bIns="45720" lIns="91440" rIns="91440" rtlCol="0" tIns="45720" vert="horz"/>
          <a:lstStyle>
            <a:lvl1pPr algn="r">
              <a:defRPr sz="1200">
                <a:solidFill>
                  <a:schemeClr val="tx1">
                    <a:tint val="82000"/>
                  </a:schemeClr>
                </a:solidFill>
              </a:defRPr>
            </a:lvl1pPr>
          </a:lstStyle>
          <a:p>
            <a:fld id="{36208980-C05A-4D71-A7EC-2BA0850F0B93}" type="slidenum">
              <a:rPr altLang="en-US" kumimoji="1" lang="ja-JP" smtClean="0"/>
              <a:t>‹#›</a:t>
            </a:fld>
            <a:endParaRPr altLang="en-US" kumimoji="1" lang="ja-JP"/>
          </a:p>
        </p:txBody>
      </p:sp>
    </p:spTree>
    <p:extLst>
      <p:ext uri="{BB962C8B-B14F-4D97-AF65-F5344CB8AC3E}">
        <p14:creationId xmlns:p14="http://schemas.microsoft.com/office/powerpoint/2010/main" val="2360284700"/>
      </p:ext>
    </p:extLst>
  </p:cSld>
  <p:clrMap accent1="accent1" accent2="accent2" accent3="accent3" accent4="accent4" accent5="accent5" accent6="accent6" bg1="lt1" bg2="lt2" folHlink="folHlink" hlink="hlink" tx1="dk1" tx2="dk2"/>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eaLnBrk="1" hangingPunct="1" latinLnBrk="0" rtl="0">
        <a:lnSpc>
          <a:spcPct val="90000"/>
        </a:lnSpc>
        <a:spcBef>
          <a:spcPct val="0"/>
        </a:spcBef>
        <a:buNone/>
        <a:defRPr kern="1200" kumimoji="1" sz="4400">
          <a:solidFill>
            <a:schemeClr val="tx1"/>
          </a:solidFill>
          <a:latin typeface="+mj-lt"/>
          <a:ea typeface="+mj-ea"/>
          <a:cs typeface="+mj-cs"/>
        </a:defRPr>
      </a:lvl1pPr>
    </p:titleStyle>
    <p:bodyStyle>
      <a:lvl1pPr algn="l" defTabSz="914400" eaLnBrk="1" hangingPunct="1" indent="-228600" latinLnBrk="0" marL="228600" rtl="0">
        <a:lnSpc>
          <a:spcPct val="90000"/>
        </a:lnSpc>
        <a:spcBef>
          <a:spcPts val="1000"/>
        </a:spcBef>
        <a:buFont charset="0" panose="020B0604020202020204" pitchFamily="34" typeface="Arial"/>
        <a:buChar char="•"/>
        <a:defRPr kern="1200" kumimoji="1" sz="2800">
          <a:solidFill>
            <a:schemeClr val="tx1"/>
          </a:solidFill>
          <a:latin typeface="+mn-lt"/>
          <a:ea typeface="+mn-ea"/>
          <a:cs typeface="+mn-cs"/>
        </a:defRPr>
      </a:lvl1pPr>
      <a:lvl2pPr algn="l" defTabSz="914400" eaLnBrk="1" hangingPunct="1" indent="-228600" latinLnBrk="0" marL="685800" rtl="0">
        <a:lnSpc>
          <a:spcPct val="90000"/>
        </a:lnSpc>
        <a:spcBef>
          <a:spcPts val="500"/>
        </a:spcBef>
        <a:buFont charset="0" panose="020B0604020202020204" pitchFamily="34" typeface="Arial"/>
        <a:buChar char="•"/>
        <a:defRPr kern="1200" kumimoji="1" sz="2400">
          <a:solidFill>
            <a:schemeClr val="tx1"/>
          </a:solidFill>
          <a:latin typeface="+mn-lt"/>
          <a:ea typeface="+mn-ea"/>
          <a:cs typeface="+mn-cs"/>
        </a:defRPr>
      </a:lvl2pPr>
      <a:lvl3pPr algn="l" defTabSz="914400" eaLnBrk="1" hangingPunct="1" indent="-228600" latinLnBrk="0" marL="1143000" rtl="0">
        <a:lnSpc>
          <a:spcPct val="90000"/>
        </a:lnSpc>
        <a:spcBef>
          <a:spcPts val="500"/>
        </a:spcBef>
        <a:buFont charset="0" panose="020B0604020202020204" pitchFamily="34" typeface="Arial"/>
        <a:buChar char="•"/>
        <a:defRPr kern="1200" kumimoji="1" sz="2000">
          <a:solidFill>
            <a:schemeClr val="tx1"/>
          </a:solidFill>
          <a:latin typeface="+mn-lt"/>
          <a:ea typeface="+mn-ea"/>
          <a:cs typeface="+mn-cs"/>
        </a:defRPr>
      </a:lvl3pPr>
      <a:lvl4pPr algn="l" defTabSz="914400" eaLnBrk="1" hangingPunct="1" indent="-228600" latinLnBrk="0" marL="16002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4pPr>
      <a:lvl5pPr algn="l" defTabSz="914400" eaLnBrk="1" hangingPunct="1" indent="-228600" latinLnBrk="0" marL="20574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5pPr>
      <a:lvl6pPr algn="l" defTabSz="914400" eaLnBrk="1" hangingPunct="1" indent="-228600" latinLnBrk="0" marL="25146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6pPr>
      <a:lvl7pPr algn="l" defTabSz="914400" eaLnBrk="1" hangingPunct="1" indent="-228600" latinLnBrk="0" marL="29718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7pPr>
      <a:lvl8pPr algn="l" defTabSz="914400" eaLnBrk="1" hangingPunct="1" indent="-228600" latinLnBrk="0" marL="34290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8pPr>
      <a:lvl9pPr algn="l" defTabSz="914400" eaLnBrk="1" hangingPunct="1" indent="-228600" latinLnBrk="0" marL="3886200" rtl="0">
        <a:lnSpc>
          <a:spcPct val="90000"/>
        </a:lnSpc>
        <a:spcBef>
          <a:spcPts val="500"/>
        </a:spcBef>
        <a:buFont charset="0" panose="020B0604020202020204" pitchFamily="34" typeface="Arial"/>
        <a:buChar char="•"/>
        <a:defRPr kern="1200" kumimoji="1" sz="1800">
          <a:solidFill>
            <a:schemeClr val="tx1"/>
          </a:solidFill>
          <a:latin typeface="+mn-lt"/>
          <a:ea typeface="+mn-ea"/>
          <a:cs typeface="+mn-cs"/>
        </a:defRPr>
      </a:lvl9pPr>
    </p:bodyStyle>
    <p:otherStyle>
      <a:defPPr>
        <a:defRPr lang="ja-JP"/>
      </a:defPPr>
      <a:lvl1pPr algn="l" defTabSz="914400" eaLnBrk="1" hangingPunct="1" latinLnBrk="0" marL="0" rtl="0">
        <a:defRPr kern="1200" kumimoji="1" sz="1800">
          <a:solidFill>
            <a:schemeClr val="tx1"/>
          </a:solidFill>
          <a:latin typeface="+mn-lt"/>
          <a:ea typeface="+mn-ea"/>
          <a:cs typeface="+mn-cs"/>
        </a:defRPr>
      </a:lvl1pPr>
      <a:lvl2pPr algn="l" defTabSz="914400" eaLnBrk="1" hangingPunct="1" latinLnBrk="0" marL="457200" rtl="0">
        <a:defRPr kern="1200" kumimoji="1" sz="1800">
          <a:solidFill>
            <a:schemeClr val="tx1"/>
          </a:solidFill>
          <a:latin typeface="+mn-lt"/>
          <a:ea typeface="+mn-ea"/>
          <a:cs typeface="+mn-cs"/>
        </a:defRPr>
      </a:lvl2pPr>
      <a:lvl3pPr algn="l" defTabSz="914400" eaLnBrk="1" hangingPunct="1" latinLnBrk="0" marL="914400" rtl="0">
        <a:defRPr kern="1200" kumimoji="1" sz="1800">
          <a:solidFill>
            <a:schemeClr val="tx1"/>
          </a:solidFill>
          <a:latin typeface="+mn-lt"/>
          <a:ea typeface="+mn-ea"/>
          <a:cs typeface="+mn-cs"/>
        </a:defRPr>
      </a:lvl3pPr>
      <a:lvl4pPr algn="l" defTabSz="914400" eaLnBrk="1" hangingPunct="1" latinLnBrk="0" marL="1371600" rtl="0">
        <a:defRPr kern="1200" kumimoji="1" sz="1800">
          <a:solidFill>
            <a:schemeClr val="tx1"/>
          </a:solidFill>
          <a:latin typeface="+mn-lt"/>
          <a:ea typeface="+mn-ea"/>
          <a:cs typeface="+mn-cs"/>
        </a:defRPr>
      </a:lvl4pPr>
      <a:lvl5pPr algn="l" defTabSz="914400" eaLnBrk="1" hangingPunct="1" latinLnBrk="0" marL="1828800" rtl="0">
        <a:defRPr kern="1200" kumimoji="1" sz="1800">
          <a:solidFill>
            <a:schemeClr val="tx1"/>
          </a:solidFill>
          <a:latin typeface="+mn-lt"/>
          <a:ea typeface="+mn-ea"/>
          <a:cs typeface="+mn-cs"/>
        </a:defRPr>
      </a:lvl5pPr>
      <a:lvl6pPr algn="l" defTabSz="914400" eaLnBrk="1" hangingPunct="1" latinLnBrk="0" marL="2286000" rtl="0">
        <a:defRPr kern="1200" kumimoji="1" sz="1800">
          <a:solidFill>
            <a:schemeClr val="tx1"/>
          </a:solidFill>
          <a:latin typeface="+mn-lt"/>
          <a:ea typeface="+mn-ea"/>
          <a:cs typeface="+mn-cs"/>
        </a:defRPr>
      </a:lvl6pPr>
      <a:lvl7pPr algn="l" defTabSz="914400" eaLnBrk="1" hangingPunct="1" latinLnBrk="0" marL="2743200" rtl="0">
        <a:defRPr kern="1200" kumimoji="1" sz="1800">
          <a:solidFill>
            <a:schemeClr val="tx1"/>
          </a:solidFill>
          <a:latin typeface="+mn-lt"/>
          <a:ea typeface="+mn-ea"/>
          <a:cs typeface="+mn-cs"/>
        </a:defRPr>
      </a:lvl7pPr>
      <a:lvl8pPr algn="l" defTabSz="914400" eaLnBrk="1" hangingPunct="1" latinLnBrk="0" marL="3200400" rtl="0">
        <a:defRPr kern="1200" kumimoji="1" sz="1800">
          <a:solidFill>
            <a:schemeClr val="tx1"/>
          </a:solidFill>
          <a:latin typeface="+mn-lt"/>
          <a:ea typeface="+mn-ea"/>
          <a:cs typeface="+mn-cs"/>
        </a:defRPr>
      </a:lvl8pPr>
      <a:lvl9pPr algn="l" defTabSz="914400" eaLnBrk="1" hangingPunct="1" latinLnBrk="0" marL="3657600" rtl="0">
        <a:defRPr kern="1200" kumimoji="1" sz="1800">
          <a:solidFill>
            <a:schemeClr val="tx1"/>
          </a:solidFill>
          <a:latin typeface="+mn-lt"/>
          <a:ea typeface="+mn-ea"/>
          <a:cs typeface="+mn-cs"/>
        </a:defRPr>
      </a:lvl9pPr>
    </p:otherStyle>
  </p:txStyles>
</p:sldMaster>
</file>

<file path=ppt/slides/_rels/slide1.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1.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3.png" Type="http://schemas.openxmlformats.org/officeDocument/2006/relationships/image"/>
<Relationship Id="rId6" Target="../media/image4.svg" Type="http://schemas.openxmlformats.org/officeDocument/2006/relationships/image"/>
</Relationships>

</file>

<file path=ppt/slides/_rels/slide10.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10.xml" Type="http://schemas.openxmlformats.org/officeDocument/2006/relationships/notesSlide"/>
<Relationship Id="rId3" Target="../media/image7.png" Type="http://schemas.openxmlformats.org/officeDocument/2006/relationships/image"/>
<Relationship Id="rId4" Target="../media/image8.svg" Type="http://schemas.openxmlformats.org/officeDocument/2006/relationships/image"/>
</Relationships>

</file>

<file path=ppt/slides/_rels/slide11.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11.xml" Type="http://schemas.openxmlformats.org/officeDocument/2006/relationships/notesSlide"/>
<Relationship Id="rId3" Target="../media/image7.png" Type="http://schemas.openxmlformats.org/officeDocument/2006/relationships/image"/>
<Relationship Id="rId4" Target="../media/image8.svg" Type="http://schemas.openxmlformats.org/officeDocument/2006/relationships/image"/>
</Relationships>

</file>

<file path=ppt/slides/_rels/slide12.xml.rels><?xml version="1.0" encoding="UTF-8" standalone="no"?>
<Relationships xmlns="http://schemas.openxmlformats.org/package/2006/relationships">
<Relationship Id="rId1" Target="../slideLayouts/slideLayout4.xml" Type="http://schemas.openxmlformats.org/officeDocument/2006/relationships/slideLayout"/>
<Relationship Id="rId10" Target="../media/image28.svg" Type="http://schemas.openxmlformats.org/officeDocument/2006/relationships/image"/>
<Relationship Id="rId11" Target="../media/image29.png" Type="http://schemas.openxmlformats.org/officeDocument/2006/relationships/image"/>
<Relationship Id="rId12" Target="../media/image30.svg" Type="http://schemas.openxmlformats.org/officeDocument/2006/relationships/image"/>
<Relationship Id="rId13" Target="../media/image31.png" Type="http://schemas.openxmlformats.org/officeDocument/2006/relationships/image"/>
<Relationship Id="rId14" Target="../media/image32.svg" Type="http://schemas.openxmlformats.org/officeDocument/2006/relationships/image"/>
<Relationship Id="rId2" Target="../notesSlides/notesSlide12.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13.png" Type="http://schemas.openxmlformats.org/officeDocument/2006/relationships/image"/>
<Relationship Id="rId6" Target="../media/image14.svg" Type="http://schemas.openxmlformats.org/officeDocument/2006/relationships/image"/>
<Relationship Id="rId7" Target="../media/image25.png" Type="http://schemas.openxmlformats.org/officeDocument/2006/relationships/image"/>
<Relationship Id="rId8" Target="../media/image26.svg" Type="http://schemas.openxmlformats.org/officeDocument/2006/relationships/image"/>
<Relationship Id="rId9" Target="../media/image27.png" Type="http://schemas.openxmlformats.org/officeDocument/2006/relationships/image"/>
</Relationships>

</file>

<file path=ppt/slides/_rels/slide13.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13.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33.png" Type="http://schemas.openxmlformats.org/officeDocument/2006/relationships/image"/>
<Relationship Id="rId6" Target="../media/image34.svg" Type="http://schemas.openxmlformats.org/officeDocument/2006/relationships/image"/>
</Relationships>

</file>

<file path=ppt/slides/_rels/slide14.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14.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35.png" Type="http://schemas.openxmlformats.org/officeDocument/2006/relationships/image"/>
<Relationship Id="rId6" Target="../media/image36.svg" Type="http://schemas.openxmlformats.org/officeDocument/2006/relationships/image"/>
</Relationships>

</file>

<file path=ppt/slides/_rels/slide15.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15.xml" Type="http://schemas.openxmlformats.org/officeDocument/2006/relationships/notesSlide"/>
<Relationship Id="rId3" Target="../media/image7.png" Type="http://schemas.openxmlformats.org/officeDocument/2006/relationships/image"/>
<Relationship Id="rId4" Target="../media/image8.svg" Type="http://schemas.openxmlformats.org/officeDocument/2006/relationships/image"/>
</Relationships>

</file>

<file path=ppt/slides/_rels/slide16.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16.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s>

</file>

<file path=ppt/slides/_rels/slide17.xml.rels><?xml version="1.0" encoding="UTF-8" standalone="no"?>
<Relationships xmlns="http://schemas.openxmlformats.org/package/2006/relationships">
<Relationship Id="rId1" Target="../slideLayouts/slideLayout4.xml" Type="http://schemas.openxmlformats.org/officeDocument/2006/relationships/slideLayout"/>
<Relationship Id="rId10" Target="../media/image40.svg" Type="http://schemas.openxmlformats.org/officeDocument/2006/relationships/image"/>
<Relationship Id="rId11" Target="../media/image41.png" Type="http://schemas.openxmlformats.org/officeDocument/2006/relationships/image"/>
<Relationship Id="rId12" Target="../media/image42.svg" Type="http://schemas.openxmlformats.org/officeDocument/2006/relationships/image"/>
<Relationship Id="rId13" Target="../media/image43.png" Type="http://schemas.openxmlformats.org/officeDocument/2006/relationships/image"/>
<Relationship Id="rId14" Target="../media/image44.svg" Type="http://schemas.openxmlformats.org/officeDocument/2006/relationships/image"/>
<Relationship Id="rId2" Target="../notesSlides/notesSlide17.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13.png" Type="http://schemas.openxmlformats.org/officeDocument/2006/relationships/image"/>
<Relationship Id="rId6" Target="../media/image14.svg" Type="http://schemas.openxmlformats.org/officeDocument/2006/relationships/image"/>
<Relationship Id="rId7" Target="../media/image37.png" Type="http://schemas.openxmlformats.org/officeDocument/2006/relationships/image"/>
<Relationship Id="rId8" Target="../media/image38.svg" Type="http://schemas.openxmlformats.org/officeDocument/2006/relationships/image"/>
<Relationship Id="rId9" Target="../media/image39.png" Type="http://schemas.openxmlformats.org/officeDocument/2006/relationships/image"/>
</Relationships>

</file>

<file path=ppt/slides/_rels/slide18.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18.xml" Type="http://schemas.openxmlformats.org/officeDocument/2006/relationships/notesSlide"/>
<Relationship Id="rId3" Target="../media/image7.png" Type="http://schemas.openxmlformats.org/officeDocument/2006/relationships/image"/>
<Relationship Id="rId4" Target="../media/image8.svg" Type="http://schemas.openxmlformats.org/officeDocument/2006/relationships/image"/>
</Relationships>

</file>

<file path=ppt/slides/_rels/slide19.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19.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s>

</file>

<file path=ppt/slides/_rels/slide2.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2.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5.png" Type="http://schemas.openxmlformats.org/officeDocument/2006/relationships/image"/>
<Relationship Id="rId6" Target="../media/image6.svg" Type="http://schemas.openxmlformats.org/officeDocument/2006/relationships/image"/>
</Relationships>

</file>

<file path=ppt/slides/_rels/slide3.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3.xml" Type="http://schemas.openxmlformats.org/officeDocument/2006/relationships/notesSlide"/>
<Relationship Id="rId3" Target="../media/image7.png" Type="http://schemas.openxmlformats.org/officeDocument/2006/relationships/image"/>
<Relationship Id="rId4" Target="../media/image8.svg" Type="http://schemas.openxmlformats.org/officeDocument/2006/relationships/image"/>
</Relationships>

</file>

<file path=ppt/slides/_rels/slide4.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4.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9.png" Type="http://schemas.openxmlformats.org/officeDocument/2006/relationships/image"/>
<Relationship Id="rId6" Target="../media/image10.svg" Type="http://schemas.openxmlformats.org/officeDocument/2006/relationships/image"/>
</Relationships>

</file>

<file path=ppt/slides/_rels/slide5.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5.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11.png" Type="http://schemas.openxmlformats.org/officeDocument/2006/relationships/image"/>
<Relationship Id="rId6" Target="../media/image12.svg" Type="http://schemas.openxmlformats.org/officeDocument/2006/relationships/image"/>
</Relationships>

</file>

<file path=ppt/slides/_rels/slide6.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6.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s>

</file>

<file path=ppt/slides/_rels/slide7.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7.xml" Type="http://schemas.openxmlformats.org/officeDocument/2006/relationships/notesSlide"/>
<Relationship Id="rId3" Target="../media/image7.png" Type="http://schemas.openxmlformats.org/officeDocument/2006/relationships/image"/>
<Relationship Id="rId4" Target="../media/image8.svg" Type="http://schemas.openxmlformats.org/officeDocument/2006/relationships/image"/>
</Relationships>

</file>

<file path=ppt/slides/_rels/slide8.xml.rels><?xml version="1.0" encoding="UTF-8" standalone="no"?>
<Relationships xmlns="http://schemas.openxmlformats.org/package/2006/relationships">
<Relationship Id="rId1" Target="../slideLayouts/slideLayout4.xml" Type="http://schemas.openxmlformats.org/officeDocument/2006/relationships/slideLayout"/>
<Relationship Id="rId10" Target="../media/image18.svg" Type="http://schemas.openxmlformats.org/officeDocument/2006/relationships/image"/>
<Relationship Id="rId11" Target="../media/image19.png" Type="http://schemas.openxmlformats.org/officeDocument/2006/relationships/image"/>
<Relationship Id="rId12" Target="../media/image20.svg" Type="http://schemas.openxmlformats.org/officeDocument/2006/relationships/image"/>
<Relationship Id="rId13" Target="../media/image21.png" Type="http://schemas.openxmlformats.org/officeDocument/2006/relationships/image"/>
<Relationship Id="rId14" Target="../media/image22.svg" Type="http://schemas.openxmlformats.org/officeDocument/2006/relationships/image"/>
<Relationship Id="rId2" Target="../notesSlides/notesSlide8.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13.png" Type="http://schemas.openxmlformats.org/officeDocument/2006/relationships/image"/>
<Relationship Id="rId6" Target="../media/image14.svg" Type="http://schemas.openxmlformats.org/officeDocument/2006/relationships/image"/>
<Relationship Id="rId7" Target="../media/image15.png" Type="http://schemas.openxmlformats.org/officeDocument/2006/relationships/image"/>
<Relationship Id="rId8" Target="../media/image16.svg" Type="http://schemas.openxmlformats.org/officeDocument/2006/relationships/image"/>
<Relationship Id="rId9" Target="../media/image17.png" Type="http://schemas.openxmlformats.org/officeDocument/2006/relationships/image"/>
</Relationships>

</file>

<file path=ppt/slides/_rels/slide9.xml.rels><?xml version="1.0" encoding="UTF-8" standalone="no"?>
<Relationships xmlns="http://schemas.openxmlformats.org/package/2006/relationships">
<Relationship Id="rId1" Target="../slideLayouts/slideLayout4.xml" Type="http://schemas.openxmlformats.org/officeDocument/2006/relationships/slideLayout"/>
<Relationship Id="rId2" Target="../notesSlides/notesSlide9.xml" Type="http://schemas.openxmlformats.org/officeDocument/2006/relationships/notesSlide"/>
<Relationship Id="rId3" Target="../media/image1.png" Type="http://schemas.openxmlformats.org/officeDocument/2006/relationships/image"/>
<Relationship Id="rId4" Target="../media/image2.svg" Type="http://schemas.openxmlformats.org/officeDocument/2006/relationships/image"/>
<Relationship Id="rId5" Target="../media/image23.png" Type="http://schemas.openxmlformats.org/officeDocument/2006/relationships/image"/>
<Relationship Id="rId6" Target="../media/image24.svg" Type="http://schemas.openxmlformats.org/officeDocument/2006/relationships/image"/>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688CE590-121C-491A-9219-70A9F63CD6AA}"/>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descr="A modern, premium-quality image of a sleek new product displayed on a minimalist surface with soft lighting, set in a professional presentation environment. The background should have ample negative space for centered overlay text and convey innovation and sophistication. No visible or implied text, letters, or words should appear anywhere in the image" id="6" name="コンテンツ プレースホルダー 5">
            <a:extLst>
              <a:ext uri="{FF2B5EF4-FFF2-40B4-BE49-F238E27FC236}">
                <a16:creationId xmlns:a16="http://schemas.microsoft.com/office/drawing/2014/main" id="{888E4967-3448-4058-8DCD-5F53A4A36ECD}"/>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5334000" y="0"/>
            <a:ext cx="6858000" cy="6858000"/>
          </a:xfrm>
          <a:prstGeom prst="rect">
            <a:avLst/>
          </a:prstGeom>
        </p:spPr>
      </p:pic>
      <p:sp>
        <p:nvSpPr>
          <p:cNvPr id="7" name="テキスト ボックス 6">
            <a:extLst>
              <a:ext uri="{FF2B5EF4-FFF2-40B4-BE49-F238E27FC236}">
                <a16:creationId xmlns:a16="http://schemas.microsoft.com/office/drawing/2014/main" id="{E4151683-7C82-4C18-8A25-318943CFA1EA}"/>
              </a:ext>
            </a:extLst>
          </p:cNvPr>
          <p:cNvSpPr txBox="1"/>
          <p:nvPr/>
        </p:nvSpPr>
        <p:spPr>
          <a:xfrm>
            <a:off x="619125" y="1166812"/>
            <a:ext cx="4391025" cy="1340941"/>
          </a:xfrm>
          <a:prstGeom prst="rect">
            <a:avLst/>
          </a:prstGeom>
          <a:noFill/>
        </p:spPr>
        <p:txBody>
          <a:bodyPr rtlCol="0" wrap="square">
            <a:normAutofit/>
          </a:bodyPr>
          <a:lstStyle/>
          <a:p>
            <a:pPr algn="l" marL="0">
              <a:buNone/>
            </a:pPr>
            <a:r>
              <a:rPr b="0">
                <a:solidFill>
                  <a:srgbClr val="1B334D"/>
                </a:solidFill>
                <a:effectLst/>
                <a:latin typeface="Daytona Bold"/>
              </a:rPr>
              <a:t>新商品の魅力を伝える構成 </a:t>
            </a:r>
            <a:endParaRPr altLang="en-US" lang="ja-JP"/>
          </a:p>
        </p:txBody>
      </p:sp>
      <p:sp>
        <p:nvSpPr>
          <p:cNvPr id="8" name="テキスト ボックス 7">
            <a:extLst>
              <a:ext uri="{FF2B5EF4-FFF2-40B4-BE49-F238E27FC236}">
                <a16:creationId xmlns:a16="http://schemas.microsoft.com/office/drawing/2014/main" id="{858CEA2D-8C81-4E46-9A26-175874834B05}"/>
              </a:ext>
            </a:extLst>
          </p:cNvPr>
          <p:cNvSpPr txBox="1"/>
          <p:nvPr/>
        </p:nvSpPr>
        <p:spPr>
          <a:xfrm>
            <a:off x="619125" y="5584477"/>
            <a:ext cx="4391025" cy="297060"/>
          </a:xfrm>
          <a:prstGeom prst="rect">
            <a:avLst/>
          </a:prstGeom>
          <a:noFill/>
        </p:spPr>
        <p:txBody>
          <a:bodyPr rtlCol="0" wrap="square">
            <a:normAutofit fontScale="85000" lnSpcReduction="20000"/>
          </a:bodyPr>
          <a:lstStyle/>
          <a:p>
            <a:pPr algn="l" marL="0">
              <a:buNone/>
            </a:pPr>
            <a:r>
              <a:rPr b="0" sz="1800">
                <a:solidFill>
                  <a:srgbClr val="1B334D"/>
                </a:solidFill>
                <a:effectLst/>
                <a:latin typeface="Daytona Bold"/>
              </a:rPr>
              <a:t>成功する商品紹介プレゼンの基本 </a:t>
            </a:r>
            <a:endParaRPr altLang="en-US" lang="ja-JP"/>
          </a:p>
        </p:txBody>
      </p:sp>
    </p:spTree>
    <p:extLst>
      <p:ext uri="{BB962C8B-B14F-4D97-AF65-F5344CB8AC3E}">
        <p14:creationId xmlns:p14="http://schemas.microsoft.com/office/powerpoint/2010/main" val="972992394"/>
      </p:ext>
    </p:extLst>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0D13353B-D03E-4721-B423-33D62C2FE098}"/>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コンテンツ プレースホルダー 3">
            <a:extLst>
              <a:ext uri="{FF2B5EF4-FFF2-40B4-BE49-F238E27FC236}">
                <a16:creationId xmlns:a16="http://schemas.microsoft.com/office/drawing/2014/main" id="{30ECB8E4-8652-6823-A8A9-03EA7427BB39}"/>
              </a:ext>
            </a:extLst>
          </p:cNvPr>
          <p:cNvSpPr>
            <a:spLocks noGrp="1"/>
          </p:cNvSpPr>
          <p:nvPr>
            <p:ph idx="2" sz="half"/>
          </p:nvPr>
        </p:nvSpPr>
        <p:spPr>
          <a:xfrm>
            <a:off x="828675" y="619125"/>
            <a:ext cx="10553700" cy="469255"/>
          </a:xfrm>
        </p:spPr>
        <p:txBody>
          <a:bodyPr>
            <a:normAutofit lnSpcReduction="10000"/>
          </a:bodyPr>
          <a:lstStyle/>
          <a:p>
            <a:pPr algn="l" indent="0" marL="0" marR="0">
              <a:buNone/>
            </a:pPr>
            <a:r>
              <a:rPr b="1" dirty="0" err="1">
                <a:solidFill>
                  <a:srgbClr val="1B334D"/>
                </a:solidFill>
                <a:effectLst/>
                <a:latin charset="0" panose="020B0804030500040204" pitchFamily="34" typeface="Daytona Bold"/>
              </a:rPr>
              <a:t>新商品が提供する価値</a:t>
            </a:r>
            <a:r>
              <a:rPr b="1" dirty="0">
                <a:solidFill>
                  <a:srgbClr val="1B334D"/>
                </a:solidFill>
                <a:effectLst/>
                <a:latin charset="0" panose="020B0804030500040204" pitchFamily="34" typeface="Daytona Bold"/>
              </a:rPr>
              <a:t> </a:t>
            </a:r>
            <a:endParaRPr altLang="en-US" dirty="0" kumimoji="1" lang="ja-JP"/>
          </a:p>
        </p:txBody>
      </p:sp>
      <p:sp>
        <p:nvSpPr>
          <p:cNvPr id="6" name="テキスト ボックス 5">
            <a:extLst>
              <a:ext uri="{FF2B5EF4-FFF2-40B4-BE49-F238E27FC236}">
                <a16:creationId xmlns:a16="http://schemas.microsoft.com/office/drawing/2014/main" id="{CD501DD5-0F09-45D3-A3E0-DC6906661001}"/>
              </a:ext>
            </a:extLst>
          </p:cNvPr>
          <p:cNvSpPr txBox="1"/>
          <p:nvPr/>
        </p:nvSpPr>
        <p:spPr>
          <a:xfrm>
            <a:off x="828675" y="1800225"/>
            <a:ext cx="10553700" cy="1905000"/>
          </a:xfrm>
          <a:prstGeom prst="rect">
            <a:avLst/>
          </a:prstGeom>
          <a:noFill/>
        </p:spPr>
        <p:txBody>
          <a:bodyPr rtlCol="0" wrap="square">
            <a:normAutofit fontScale="92500" lnSpcReduction="20000"/>
          </a:bodyPr>
          <a:lstStyle/>
          <a:p>
            <a:pPr algn="l" marL="0" marR="0">
              <a:buNone/>
            </a:pPr>
            <a:r>
              <a:rPr b="1" dirty="0" sz="15000">
                <a:solidFill>
                  <a:srgbClr val="01615A"/>
                </a:solidFill>
                <a:effectLst/>
                <a:latin charset="0" panose="020B0804030500040204" pitchFamily="34" typeface="Daytona Bold"/>
              </a:rPr>
              <a:t>20%</a:t>
            </a:r>
            <a:r>
              <a:rPr dirty="0">
                <a:effectLst/>
              </a:rPr>
              <a:t> </a:t>
            </a:r>
            <a:endParaRPr altLang="en-US" dirty="0" lang="ja-JP"/>
          </a:p>
        </p:txBody>
      </p:sp>
      <p:sp>
        <p:nvSpPr>
          <p:cNvPr id="7" name="テキスト ボックス 6">
            <a:extLst>
              <a:ext uri="{FF2B5EF4-FFF2-40B4-BE49-F238E27FC236}">
                <a16:creationId xmlns:a16="http://schemas.microsoft.com/office/drawing/2014/main" id="{A64CF79F-4F46-4208-96A0-0C0A94E7ECB6}"/>
              </a:ext>
            </a:extLst>
          </p:cNvPr>
          <p:cNvSpPr txBox="1"/>
          <p:nvPr/>
        </p:nvSpPr>
        <p:spPr>
          <a:xfrm>
            <a:off x="828675" y="4257675"/>
            <a:ext cx="7048500" cy="657225"/>
          </a:xfrm>
          <a:prstGeom prst="rect">
            <a:avLst/>
          </a:prstGeom>
          <a:noFill/>
        </p:spPr>
        <p:txBody>
          <a:bodyPr rtlCol="0" wrap="square">
            <a:normAutofit fontScale="85000" lnSpcReduction="10000"/>
          </a:bodyPr>
          <a:lstStyle/>
          <a:p>
            <a:pPr algn="l" marL="0" marR="0">
              <a:buNone/>
            </a:pPr>
            <a:r>
              <a:rPr b="1" sz="1800">
                <a:solidFill>
                  <a:srgbClr val="1B334D"/>
                </a:solidFill>
                <a:effectLst/>
                <a:latin charset="0" panose="020B0804030500040204" pitchFamily="34" typeface="Daytona Bold"/>
              </a:rPr>
              <a:t>価値を明確に伝えるプレゼンで購買率が向上 </a:t>
            </a:r>
            <a:endParaRPr>
              <a:effectLst/>
            </a:endParaRPr>
          </a:p>
          <a:p>
            <a:pPr algn="l" marL="0" marR="0">
              <a:spcBef>
                <a:spcPts val="900"/>
              </a:spcBef>
              <a:buNone/>
            </a:pPr>
            <a:r>
              <a:rPr b="0" sz="1350">
                <a:solidFill>
                  <a:srgbClr val="1B334D"/>
                </a:solidFill>
                <a:effectLst/>
                <a:latin typeface="Daytona Regular"/>
              </a:rPr>
              <a:t>効率性向上・時間節約・安全性強化などの価値訴求により、満足度とブランドロイヤルティを高めます。 </a:t>
            </a:r>
            <a:endParaRPr altLang="en-US" lang="ja-JP"/>
          </a:p>
        </p:txBody>
      </p:sp>
    </p:spTree>
    <p:extLst>
      <p:ext uri="{BB962C8B-B14F-4D97-AF65-F5344CB8AC3E}">
        <p14:creationId xmlns:p14="http://schemas.microsoft.com/office/powerpoint/2010/main" val="756241580"/>
      </p:ext>
    </p:extLst>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384A5960-3AFC-4820-A14C-72A256107DA3}"/>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コンテンツ プレースホルダー 3">
            <a:extLst>
              <a:ext uri="{FF2B5EF4-FFF2-40B4-BE49-F238E27FC236}">
                <a16:creationId xmlns:a16="http://schemas.microsoft.com/office/drawing/2014/main" id="{6C9494E1-FCC6-C403-E7DD-6B1B0CF5B91F}"/>
              </a:ext>
            </a:extLst>
          </p:cNvPr>
          <p:cNvSpPr>
            <a:spLocks noGrp="1"/>
          </p:cNvSpPr>
          <p:nvPr>
            <p:ph idx="2" sz="half"/>
          </p:nvPr>
        </p:nvSpPr>
        <p:spPr>
          <a:xfrm>
            <a:off x="828675" y="5425975"/>
            <a:ext cx="10534650" cy="603349"/>
          </a:xfrm>
        </p:spPr>
        <p:txBody>
          <a:bodyPr/>
          <a:lstStyle/>
          <a:p>
            <a:pPr algn="l" fontAlgn="b" indent="0" marL="0" marR="0">
              <a:buNone/>
            </a:pPr>
            <a:r>
              <a:rPr>
                <a:solidFill>
                  <a:srgbClr val="1B334D"/>
                </a:solidFill>
                <a:effectLst/>
                <a:latin charset="0" panose="020B0804030500040204" pitchFamily="34" typeface="Daytona Bold"/>
              </a:rPr>
              <a:t>競合製品との比較</a:t>
            </a:r>
            <a:r>
              <a:rPr>
                <a:effectLst/>
              </a:rPr>
              <a:t> </a:t>
            </a:r>
            <a:endParaRPr altLang="en-US" kumimoji="1" lang="ja-JP"/>
          </a:p>
        </p:txBody>
      </p:sp>
    </p:spTree>
    <p:extLst>
      <p:ext uri="{BB962C8B-B14F-4D97-AF65-F5344CB8AC3E}">
        <p14:creationId xmlns:p14="http://schemas.microsoft.com/office/powerpoint/2010/main" val="1024834668"/>
      </p:ext>
    </p:extLst>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17CE7E2D-B3E0-48BB-8306-8B94ACB2B42E}"/>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6" name="コンテンツ プレースホルダー 5">
            <a:extLst>
              <a:ext uri="{FF2B5EF4-FFF2-40B4-BE49-F238E27FC236}">
                <a16:creationId xmlns:a16="http://schemas.microsoft.com/office/drawing/2014/main" id="{B3140A97-231B-45D0-B2C9-C10F138DB348}"/>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781050" y="2218283"/>
            <a:ext cx="857250" cy="857250"/>
          </a:xfrm>
          <a:prstGeom prst="rect">
            <a:avLst/>
          </a:prstGeom>
        </p:spPr>
      </p:pic>
      <p:pic>
        <p:nvPicPr>
          <p:cNvPr descr="icon, A vector illustration icon of a pie chart, representing market share, with three large segments and several smaller ones, on a transparent background" id="7" name="グラフィックス 6">
            <a:extLst>
              <a:ext uri="{FF2B5EF4-FFF2-40B4-BE49-F238E27FC236}">
                <a16:creationId xmlns:a16="http://schemas.microsoft.com/office/drawing/2014/main" id="{6C3774FB-1F21-4B9B-BC68-5304D013D2F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5825" y="2323058"/>
            <a:ext cx="647700" cy="647700"/>
          </a:xfrm>
          <a:prstGeom prst="ellipse">
            <a:avLst/>
          </a:prstGeom>
        </p:spPr>
      </p:pic>
      <p:pic>
        <p:nvPicPr>
          <p:cNvPr id="8" name="グラフィックス 7">
            <a:extLst>
              <a:ext uri="{FF2B5EF4-FFF2-40B4-BE49-F238E27FC236}">
                <a16:creationId xmlns:a16="http://schemas.microsoft.com/office/drawing/2014/main" id="{F55C26B8-67DC-43FB-93A9-144969CDB9E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2218283"/>
            <a:ext cx="857250" cy="857250"/>
          </a:xfrm>
          <a:prstGeom prst="rect">
            <a:avLst/>
          </a:prstGeom>
        </p:spPr>
      </p:pic>
      <p:pic>
        <p:nvPicPr>
          <p:cNvPr descr="icon, A vector illustration icon of a price tag, symbolizing product pricing, designed in a clean style with a transparent background" id="9" name="グラフィックス 8">
            <a:extLst>
              <a:ext uri="{FF2B5EF4-FFF2-40B4-BE49-F238E27FC236}">
                <a16:creationId xmlns:a16="http://schemas.microsoft.com/office/drawing/2014/main" id="{58E67671-68D9-4198-97F7-2364D691EDFC}"/>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77000" y="2323058"/>
            <a:ext cx="647700" cy="647700"/>
          </a:xfrm>
          <a:prstGeom prst="ellipse">
            <a:avLst/>
          </a:prstGeom>
        </p:spPr>
      </p:pic>
      <p:pic>
        <p:nvPicPr>
          <p:cNvPr id="10" name="グラフィックス 9">
            <a:extLst>
              <a:ext uri="{FF2B5EF4-FFF2-40B4-BE49-F238E27FC236}">
                <a16:creationId xmlns:a16="http://schemas.microsoft.com/office/drawing/2014/main" id="{E36DBB67-3B14-4192-B385-3532B5F079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1050" y="4680942"/>
            <a:ext cx="857250" cy="857250"/>
          </a:xfrm>
          <a:prstGeom prst="rect">
            <a:avLst/>
          </a:prstGeom>
        </p:spPr>
      </p:pic>
      <p:pic>
        <p:nvPicPr>
          <p:cNvPr descr="icon, A vector illustration icon of gears, representing product functionality and features, in a simple, modern style with a transparent background" id="11" name="グラフィックス 10">
            <a:extLst>
              <a:ext uri="{FF2B5EF4-FFF2-40B4-BE49-F238E27FC236}">
                <a16:creationId xmlns:a16="http://schemas.microsoft.com/office/drawing/2014/main" id="{A2A34A1D-76AD-4101-A37B-2FEE865553D3}"/>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85825" y="4785717"/>
            <a:ext cx="647700" cy="647700"/>
          </a:xfrm>
          <a:prstGeom prst="ellipse">
            <a:avLst/>
          </a:prstGeom>
        </p:spPr>
      </p:pic>
      <p:pic>
        <p:nvPicPr>
          <p:cNvPr id="12" name="グラフィックス 11">
            <a:extLst>
              <a:ext uri="{FF2B5EF4-FFF2-40B4-BE49-F238E27FC236}">
                <a16:creationId xmlns:a16="http://schemas.microsoft.com/office/drawing/2014/main" id="{52788050-A860-454C-869A-B13E423F91B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4680942"/>
            <a:ext cx="857250" cy="857250"/>
          </a:xfrm>
          <a:prstGeom prst="rect">
            <a:avLst/>
          </a:prstGeom>
        </p:spPr>
      </p:pic>
      <p:pic>
        <p:nvPicPr>
          <p:cNvPr descr="icon, A vector illustration icon of a trophy, representing competitive advantage or differentiation, with a transparent background" id="13" name="グラフィックス 12">
            <a:extLst>
              <a:ext uri="{FF2B5EF4-FFF2-40B4-BE49-F238E27FC236}">
                <a16:creationId xmlns:a16="http://schemas.microsoft.com/office/drawing/2014/main" id="{3989706E-983D-4F5C-AA76-AB63C212D5EF}"/>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477000" y="4785717"/>
            <a:ext cx="647700" cy="647700"/>
          </a:xfrm>
          <a:prstGeom prst="ellipse">
            <a:avLst/>
          </a:prstGeom>
        </p:spPr>
      </p:pic>
      <p:sp>
        <p:nvSpPr>
          <p:cNvPr id="14" name="テキスト ボックス 13">
            <a:extLst>
              <a:ext uri="{FF2B5EF4-FFF2-40B4-BE49-F238E27FC236}">
                <a16:creationId xmlns:a16="http://schemas.microsoft.com/office/drawing/2014/main" id="{71C2BEAF-97CC-4347-A38E-9FC44EC32CF2}"/>
              </a:ext>
            </a:extLst>
          </p:cNvPr>
          <p:cNvSpPr txBox="1"/>
          <p:nvPr/>
        </p:nvSpPr>
        <p:spPr>
          <a:xfrm>
            <a:off x="619125" y="1038225"/>
            <a:ext cx="10972800" cy="422374"/>
          </a:xfrm>
          <a:prstGeom prst="rect">
            <a:avLst/>
          </a:prstGeom>
          <a:noFill/>
        </p:spPr>
        <p:txBody>
          <a:bodyPr rtlCol="0" wrap="square">
            <a:normAutofit/>
          </a:bodyPr>
          <a:lstStyle/>
          <a:p>
            <a:pPr algn="l" marL="0">
              <a:buNone/>
            </a:pPr>
            <a:r>
              <a:rPr b="0">
                <a:solidFill>
                  <a:srgbClr val="1B334D"/>
                </a:solidFill>
                <a:effectLst/>
                <a:latin charset="0" panose="020B0804030500040204" pitchFamily="34" typeface="Daytona Bold"/>
              </a:rPr>
              <a:t>市場における競合製品の概要</a:t>
            </a:r>
            <a:r>
              <a:rPr>
                <a:effectLst/>
              </a:rPr>
              <a:t> </a:t>
            </a:r>
            <a:endParaRPr altLang="en-US" lang="ja-JP"/>
          </a:p>
        </p:txBody>
      </p:sp>
      <p:sp>
        <p:nvSpPr>
          <p:cNvPr id="15" name="テキスト ボックス 14">
            <a:extLst>
              <a:ext uri="{FF2B5EF4-FFF2-40B4-BE49-F238E27FC236}">
                <a16:creationId xmlns:a16="http://schemas.microsoft.com/office/drawing/2014/main" id="{31B1D50A-971C-4A37-8D0C-2EAC0A0CA859}"/>
              </a:ext>
            </a:extLst>
          </p:cNvPr>
          <p:cNvSpPr txBox="1"/>
          <p:nvPr/>
        </p:nvSpPr>
        <p:spPr>
          <a:xfrm>
            <a:off x="1866900" y="2304008"/>
            <a:ext cx="3810000" cy="868560"/>
          </a:xfrm>
          <a:prstGeom prst="rect">
            <a:avLst/>
          </a:prstGeom>
          <a:noFill/>
        </p:spPr>
        <p:txBody>
          <a:bodyPr rtlCol="0" wrap="square">
            <a:normAutofit fontScale="92500" lnSpcReduction="10000"/>
          </a:bodyPr>
          <a:lstStyle/>
          <a:p>
            <a:pPr algn="l" marL="0">
              <a:buNone/>
            </a:pPr>
            <a:r>
              <a:rPr b="0" sz="1575">
                <a:solidFill>
                  <a:srgbClr val="1B334D"/>
                </a:solidFill>
                <a:effectLst/>
                <a:latin charset="0" panose="020B0804030500040204" pitchFamily="34" typeface="Daytona Bold"/>
              </a:rPr>
              <a:t>市場シェア</a:t>
            </a:r>
            <a:r>
              <a:rPr>
                <a:effectLst/>
              </a:rPr>
              <a:t> </a:t>
            </a:r>
          </a:p>
          <a:p>
            <a:pPr algn="l" marL="0">
              <a:spcBef>
                <a:spcPts val="900"/>
              </a:spcBef>
              <a:buNone/>
            </a:pPr>
            <a:r>
              <a:rPr b="0" sz="1350">
                <a:solidFill>
                  <a:srgbClr val="1B334D"/>
                </a:solidFill>
                <a:effectLst/>
                <a:latin typeface="Daytona Regular"/>
              </a:rPr>
              <a:t>主要競合3社が市場シェアの約70％を占めており、残り30％はその他の企業が分担しています。</a:t>
            </a:r>
            <a:r>
              <a:rPr>
                <a:effectLst/>
              </a:rPr>
              <a:t> </a:t>
            </a:r>
            <a:endParaRPr altLang="en-US" lang="ja-JP"/>
          </a:p>
        </p:txBody>
      </p:sp>
      <p:sp>
        <p:nvSpPr>
          <p:cNvPr id="16" name="テキスト ボックス 15">
            <a:extLst>
              <a:ext uri="{FF2B5EF4-FFF2-40B4-BE49-F238E27FC236}">
                <a16:creationId xmlns:a16="http://schemas.microsoft.com/office/drawing/2014/main" id="{4C08B5A6-EB08-4900-81C6-885F73836499}"/>
              </a:ext>
            </a:extLst>
          </p:cNvPr>
          <p:cNvSpPr txBox="1"/>
          <p:nvPr/>
        </p:nvSpPr>
        <p:spPr>
          <a:xfrm>
            <a:off x="7458075" y="2304008"/>
            <a:ext cx="3810000" cy="868560"/>
          </a:xfrm>
          <a:prstGeom prst="rect">
            <a:avLst/>
          </a:prstGeom>
          <a:noFill/>
        </p:spPr>
        <p:txBody>
          <a:bodyPr rtlCol="0" wrap="square">
            <a:normAutofit fontScale="92500" lnSpcReduction="10000"/>
          </a:bodyPr>
          <a:lstStyle/>
          <a:p>
            <a:pPr algn="l" marL="0">
              <a:buNone/>
            </a:pPr>
            <a:r>
              <a:rPr b="0" sz="1575">
                <a:solidFill>
                  <a:srgbClr val="1B334D"/>
                </a:solidFill>
                <a:effectLst/>
                <a:latin charset="0" panose="020B0804030500040204" pitchFamily="34" typeface="Daytona Bold"/>
              </a:rPr>
              <a:t>価格帯</a:t>
            </a:r>
            <a:r>
              <a:rPr>
                <a:effectLst/>
              </a:rPr>
              <a:t> </a:t>
            </a:r>
          </a:p>
          <a:p>
            <a:pPr algn="l" marL="0">
              <a:spcBef>
                <a:spcPts val="900"/>
              </a:spcBef>
              <a:buNone/>
            </a:pPr>
            <a:r>
              <a:rPr b="0" sz="1350">
                <a:solidFill>
                  <a:srgbClr val="1B334D"/>
                </a:solidFill>
                <a:effectLst/>
                <a:latin typeface="Daytona Regular"/>
              </a:rPr>
              <a:t>競合製品の価格帯は低価格から高価格まで幅広く、自社製品は中価格帯で差別化を図っています。</a:t>
            </a:r>
            <a:r>
              <a:rPr>
                <a:effectLst/>
              </a:rPr>
              <a:t> </a:t>
            </a:r>
            <a:endParaRPr altLang="en-US" lang="ja-JP"/>
          </a:p>
        </p:txBody>
      </p:sp>
      <p:sp>
        <p:nvSpPr>
          <p:cNvPr id="17" name="テキスト ボックス 16">
            <a:extLst>
              <a:ext uri="{FF2B5EF4-FFF2-40B4-BE49-F238E27FC236}">
                <a16:creationId xmlns:a16="http://schemas.microsoft.com/office/drawing/2014/main" id="{E3301EA0-A83E-49E7-A5CD-7F26FC8EE583}"/>
              </a:ext>
            </a:extLst>
          </p:cNvPr>
          <p:cNvSpPr txBox="1"/>
          <p:nvPr/>
        </p:nvSpPr>
        <p:spPr>
          <a:xfrm>
            <a:off x="1866900" y="4766667"/>
            <a:ext cx="3810000" cy="868560"/>
          </a:xfrm>
          <a:prstGeom prst="rect">
            <a:avLst/>
          </a:prstGeom>
          <a:noFill/>
        </p:spPr>
        <p:txBody>
          <a:bodyPr rtlCol="0" wrap="square">
            <a:normAutofit fontScale="92500" lnSpcReduction="10000"/>
          </a:bodyPr>
          <a:lstStyle/>
          <a:p>
            <a:pPr algn="l" marL="0">
              <a:buNone/>
            </a:pPr>
            <a:r>
              <a:rPr b="0" sz="1575">
                <a:solidFill>
                  <a:srgbClr val="1B334D"/>
                </a:solidFill>
                <a:effectLst/>
                <a:latin charset="0" panose="020B0804030500040204" pitchFamily="34" typeface="Daytona Bold"/>
              </a:rPr>
              <a:t>機能性</a:t>
            </a:r>
            <a:r>
              <a:rPr>
                <a:effectLst/>
              </a:rPr>
              <a:t> </a:t>
            </a:r>
          </a:p>
          <a:p>
            <a:pPr algn="l" marL="0">
              <a:spcBef>
                <a:spcPts val="900"/>
              </a:spcBef>
              <a:buNone/>
            </a:pPr>
            <a:r>
              <a:rPr b="0" sz="1350">
                <a:solidFill>
                  <a:srgbClr val="1B334D"/>
                </a:solidFill>
                <a:effectLst/>
                <a:latin typeface="Daytona Regular"/>
              </a:rPr>
              <a:t>競合製品は基本機能に加え、独自の付加価値機能を提供している場合が多いです。</a:t>
            </a:r>
            <a:r>
              <a:rPr>
                <a:effectLst/>
              </a:rPr>
              <a:t> </a:t>
            </a:r>
            <a:endParaRPr altLang="en-US" lang="ja-JP"/>
          </a:p>
        </p:txBody>
      </p:sp>
      <p:sp>
        <p:nvSpPr>
          <p:cNvPr id="18" name="テキスト ボックス 17">
            <a:extLst>
              <a:ext uri="{FF2B5EF4-FFF2-40B4-BE49-F238E27FC236}">
                <a16:creationId xmlns:a16="http://schemas.microsoft.com/office/drawing/2014/main" id="{4062266F-C708-4F2B-BDE3-C67C6347A3AD}"/>
              </a:ext>
            </a:extLst>
          </p:cNvPr>
          <p:cNvSpPr txBox="1"/>
          <p:nvPr/>
        </p:nvSpPr>
        <p:spPr>
          <a:xfrm>
            <a:off x="7458075" y="4766667"/>
            <a:ext cx="3810000" cy="868560"/>
          </a:xfrm>
          <a:prstGeom prst="rect">
            <a:avLst/>
          </a:prstGeom>
          <a:noFill/>
        </p:spPr>
        <p:txBody>
          <a:bodyPr rtlCol="0" wrap="square">
            <a:normAutofit fontScale="92500" lnSpcReduction="10000"/>
          </a:bodyPr>
          <a:lstStyle/>
          <a:p>
            <a:pPr algn="l" marL="0">
              <a:buNone/>
            </a:pPr>
            <a:r>
              <a:rPr b="0" sz="1575">
                <a:solidFill>
                  <a:srgbClr val="1B334D"/>
                </a:solidFill>
                <a:effectLst/>
                <a:latin charset="0" panose="020B0804030500040204" pitchFamily="34" typeface="Daytona Bold"/>
              </a:rPr>
              <a:t>比較優位点</a:t>
            </a:r>
            <a:r>
              <a:rPr>
                <a:effectLst/>
              </a:rPr>
              <a:t> </a:t>
            </a:r>
          </a:p>
          <a:p>
            <a:pPr algn="l" marL="0">
              <a:spcBef>
                <a:spcPts val="900"/>
              </a:spcBef>
              <a:buNone/>
            </a:pPr>
            <a:r>
              <a:rPr b="0" sz="1350">
                <a:solidFill>
                  <a:srgbClr val="1B334D"/>
                </a:solidFill>
                <a:effectLst/>
                <a:latin typeface="Daytona Regular"/>
              </a:rPr>
              <a:t>自社製品はユーザビリティやアフターサービスで競合との差別化を実現しています。</a:t>
            </a:r>
            <a:r>
              <a:rPr>
                <a:effectLst/>
              </a:rPr>
              <a:t> </a:t>
            </a:r>
            <a:endParaRPr altLang="en-US" lang="ja-JP"/>
          </a:p>
        </p:txBody>
      </p:sp>
    </p:spTree>
    <p:extLst>
      <p:ext uri="{BB962C8B-B14F-4D97-AF65-F5344CB8AC3E}">
        <p14:creationId xmlns:p14="http://schemas.microsoft.com/office/powerpoint/2010/main" val="1574110875"/>
      </p:ext>
    </p:extLst>
  </p:cSld>
  <p:clrMapOvr>
    <a:masterClrMapping/>
  </p:clrMapOvr>
</p:sld>
</file>

<file path=ppt/slides/slide1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A42DC5FB-C8B4-4119-AC78-7884937FD504}"/>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descr="icon of a light bulb with circuit lines symbolizing innovation, vector illustration, transparent background, deep navy ink (#1B334D), geometric and modern style" id="6" name="コンテンツ プレースホルダー 5">
            <a:extLst>
              <a:ext uri="{FF2B5EF4-FFF2-40B4-BE49-F238E27FC236}">
                <a16:creationId xmlns:a16="http://schemas.microsoft.com/office/drawing/2014/main" id="{F4605CDD-8811-47BD-A686-84E432801C0C}"/>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8178105" y="619125"/>
            <a:ext cx="3413670" cy="5638800"/>
          </a:xfrm>
          <a:prstGeom prst="rect">
            <a:avLst/>
          </a:prstGeom>
        </p:spPr>
      </p:pic>
      <p:sp>
        <p:nvSpPr>
          <p:cNvPr id="7" name="テキスト ボックス 6">
            <a:extLst>
              <a:ext uri="{FF2B5EF4-FFF2-40B4-BE49-F238E27FC236}">
                <a16:creationId xmlns:a16="http://schemas.microsoft.com/office/drawing/2014/main" id="{6372D15A-0BF4-4757-A146-A164C8A103C7}"/>
              </a:ext>
            </a:extLst>
          </p:cNvPr>
          <p:cNvSpPr txBox="1"/>
          <p:nvPr/>
        </p:nvSpPr>
        <p:spPr>
          <a:xfrm>
            <a:off x="619125" y="847725"/>
            <a:ext cx="6949380" cy="335160"/>
          </a:xfrm>
          <a:prstGeom prst="rect">
            <a:avLst/>
          </a:prstGeom>
          <a:noFill/>
        </p:spPr>
        <p:txBody>
          <a:bodyPr rtlCol="0" wrap="square">
            <a:normAutofit fontScale="92500" lnSpcReduction="10000"/>
          </a:bodyPr>
          <a:lstStyle/>
          <a:p>
            <a:pPr algn="l" marL="0" marR="0">
              <a:buNone/>
            </a:pPr>
            <a:r>
              <a:rPr>
                <a:solidFill>
                  <a:srgbClr val="1B334D"/>
                </a:solidFill>
                <a:effectLst/>
                <a:latin charset="0" panose="020B0804030500040204" pitchFamily="34" typeface="Daytona Bold"/>
              </a:rPr>
              <a:t>新商品の優位性</a:t>
            </a:r>
            <a:r>
              <a:rPr>
                <a:effectLst/>
              </a:rPr>
              <a:t> </a:t>
            </a:r>
            <a:endParaRPr altLang="en-US" lang="ja-JP"/>
          </a:p>
        </p:txBody>
      </p:sp>
      <p:sp>
        <p:nvSpPr>
          <p:cNvPr id="8" name="テキスト ボックス 7">
            <a:extLst>
              <a:ext uri="{FF2B5EF4-FFF2-40B4-BE49-F238E27FC236}">
                <a16:creationId xmlns:a16="http://schemas.microsoft.com/office/drawing/2014/main" id="{12FEBEF1-C7A1-4DC7-B22B-4083A9D49EC3}"/>
              </a:ext>
            </a:extLst>
          </p:cNvPr>
          <p:cNvSpPr txBox="1"/>
          <p:nvPr/>
        </p:nvSpPr>
        <p:spPr>
          <a:xfrm>
            <a:off x="619125" y="1316235"/>
            <a:ext cx="6949380" cy="771525"/>
          </a:xfrm>
          <a:prstGeom prst="rect">
            <a:avLst/>
          </a:prstGeom>
          <a:noFill/>
        </p:spPr>
        <p:txBody>
          <a:bodyPr rtlCol="0" wrap="square">
            <a:normAutofit fontScale="92500"/>
          </a:bodyPr>
          <a:lstStyle/>
          <a:p>
            <a:pPr algn="l" marL="0" marR="0">
              <a:spcBef>
                <a:spcPts val="1050"/>
              </a:spcBef>
              <a:buNone/>
            </a:pPr>
            <a:r>
              <a:rPr sz="1350">
                <a:solidFill>
                  <a:srgbClr val="1B334D"/>
                </a:solidFill>
                <a:effectLst/>
                <a:latin typeface="Daytona Regular"/>
              </a:rPr>
              <a:t>新商品の優位性はコスト効果、革新的技術、優れたユーザー体験など複数の側面からアピール可能です。消費者の比較調査では、機能性の点で競合より15％優れていると評価されることが多いです。また、品質面での保証やアフターサービスの優位性も購買決定に強く影響します。 </a:t>
            </a:r>
            <a:endParaRPr altLang="en-US" lang="ja-JP"/>
          </a:p>
        </p:txBody>
      </p:sp>
      <p:sp>
        <p:nvSpPr>
          <p:cNvPr id="9" name="テキスト ボックス 8">
            <a:extLst>
              <a:ext uri="{FF2B5EF4-FFF2-40B4-BE49-F238E27FC236}">
                <a16:creationId xmlns:a16="http://schemas.microsoft.com/office/drawing/2014/main" id="{76A65310-C211-404B-A22B-5BB57F86355D}"/>
              </a:ext>
            </a:extLst>
          </p:cNvPr>
          <p:cNvSpPr txBox="1"/>
          <p:nvPr/>
        </p:nvSpPr>
        <p:spPr>
          <a:xfrm>
            <a:off x="619125" y="2411610"/>
            <a:ext cx="2097285" cy="238125"/>
          </a:xfrm>
          <a:prstGeom prst="rect">
            <a:avLst/>
          </a:prstGeom>
          <a:noFill/>
        </p:spPr>
        <p:txBody>
          <a:bodyPr rtlCol="0" wrap="square">
            <a:normAutofit fontScale="62500" lnSpcReduction="20000"/>
          </a:bodyPr>
          <a:lstStyle/>
          <a:p>
            <a:pPr algn="l" marL="0" marR="0">
              <a:buNone/>
            </a:pPr>
            <a:r>
              <a:rPr sz="1500">
                <a:solidFill>
                  <a:srgbClr val="1B334D"/>
                </a:solidFill>
                <a:effectLst/>
                <a:latin charset="0" panose="020B0804030500040204" pitchFamily="34" typeface="Daytona Bold"/>
              </a:rPr>
              <a:t>コスト効果</a:t>
            </a:r>
            <a:r>
              <a:rPr>
                <a:effectLst/>
              </a:rPr>
              <a:t> </a:t>
            </a:r>
            <a:endParaRPr altLang="en-US" lang="ja-JP"/>
          </a:p>
        </p:txBody>
      </p:sp>
      <p:sp>
        <p:nvSpPr>
          <p:cNvPr id="10" name="テキスト ボックス 9">
            <a:extLst>
              <a:ext uri="{FF2B5EF4-FFF2-40B4-BE49-F238E27FC236}">
                <a16:creationId xmlns:a16="http://schemas.microsoft.com/office/drawing/2014/main" id="{A0BA2C57-F894-41C3-9C80-CC2D65CAA6D0}"/>
              </a:ext>
            </a:extLst>
          </p:cNvPr>
          <p:cNvSpPr txBox="1"/>
          <p:nvPr/>
        </p:nvSpPr>
        <p:spPr>
          <a:xfrm>
            <a:off x="619125" y="2725935"/>
            <a:ext cx="2097285" cy="1028700"/>
          </a:xfrm>
          <a:prstGeom prst="rect">
            <a:avLst/>
          </a:prstGeom>
          <a:noFill/>
        </p:spPr>
        <p:txBody>
          <a:bodyPr rtlCol="0" wrap="square">
            <a:normAutofit fontScale="92500" lnSpcReduction="10000"/>
          </a:bodyPr>
          <a:lstStyle/>
          <a:p>
            <a:pPr algn="l" marL="0" marR="0">
              <a:buNone/>
            </a:pPr>
            <a:r>
              <a:rPr sz="1350">
                <a:solidFill>
                  <a:srgbClr val="1B334D"/>
                </a:solidFill>
                <a:effectLst/>
                <a:latin typeface="Daytona Regular"/>
              </a:rPr>
              <a:t>新商品は競合製品よりも低コストで高い価値を提供します。消費者は価格と性能のバランスを高く評価しています。</a:t>
            </a:r>
            <a:r>
              <a:rPr>
                <a:effectLst/>
              </a:rPr>
              <a:t> </a:t>
            </a:r>
            <a:endParaRPr altLang="en-US" lang="ja-JP"/>
          </a:p>
        </p:txBody>
      </p:sp>
      <p:sp>
        <p:nvSpPr>
          <p:cNvPr id="11" name="テキスト ボックス 10">
            <a:extLst>
              <a:ext uri="{FF2B5EF4-FFF2-40B4-BE49-F238E27FC236}">
                <a16:creationId xmlns:a16="http://schemas.microsoft.com/office/drawing/2014/main" id="{0121969D-A359-4984-964D-7089AFDA468C}"/>
              </a:ext>
            </a:extLst>
          </p:cNvPr>
          <p:cNvSpPr txBox="1"/>
          <p:nvPr/>
        </p:nvSpPr>
        <p:spPr>
          <a:xfrm>
            <a:off x="3040260" y="2411610"/>
            <a:ext cx="2097285" cy="238125"/>
          </a:xfrm>
          <a:prstGeom prst="rect">
            <a:avLst/>
          </a:prstGeom>
          <a:noFill/>
        </p:spPr>
        <p:txBody>
          <a:bodyPr rtlCol="0" wrap="square">
            <a:normAutofit fontScale="62500" lnSpcReduction="20000"/>
          </a:bodyPr>
          <a:lstStyle/>
          <a:p>
            <a:pPr algn="l" marL="0" marR="0">
              <a:buNone/>
            </a:pPr>
            <a:r>
              <a:rPr sz="1500">
                <a:solidFill>
                  <a:srgbClr val="1B334D"/>
                </a:solidFill>
                <a:effectLst/>
                <a:latin charset="0" panose="020B0804030500040204" pitchFamily="34" typeface="Daytona Bold"/>
              </a:rPr>
              <a:t>革新的技術</a:t>
            </a:r>
            <a:r>
              <a:rPr>
                <a:effectLst/>
              </a:rPr>
              <a:t> </a:t>
            </a:r>
            <a:endParaRPr altLang="en-US" lang="ja-JP"/>
          </a:p>
        </p:txBody>
      </p:sp>
      <p:sp>
        <p:nvSpPr>
          <p:cNvPr id="12" name="テキスト ボックス 11">
            <a:extLst>
              <a:ext uri="{FF2B5EF4-FFF2-40B4-BE49-F238E27FC236}">
                <a16:creationId xmlns:a16="http://schemas.microsoft.com/office/drawing/2014/main" id="{96545357-85A5-4A3A-BAA9-133030169C84}"/>
              </a:ext>
            </a:extLst>
          </p:cNvPr>
          <p:cNvSpPr txBox="1"/>
          <p:nvPr/>
        </p:nvSpPr>
        <p:spPr>
          <a:xfrm>
            <a:off x="3040260" y="2725935"/>
            <a:ext cx="2097285" cy="771525"/>
          </a:xfrm>
          <a:prstGeom prst="rect">
            <a:avLst/>
          </a:prstGeom>
          <a:noFill/>
        </p:spPr>
        <p:txBody>
          <a:bodyPr rtlCol="0" wrap="square">
            <a:normAutofit fontScale="92500" lnSpcReduction="20000"/>
          </a:bodyPr>
          <a:lstStyle/>
          <a:p>
            <a:pPr algn="l" marL="0" marR="0">
              <a:buNone/>
            </a:pPr>
            <a:r>
              <a:rPr sz="1350">
                <a:solidFill>
                  <a:srgbClr val="1B334D"/>
                </a:solidFill>
                <a:effectLst/>
                <a:latin typeface="Daytona Regular"/>
              </a:rPr>
              <a:t>最新技術を採用し、従来品にはない独自機能を搭載しています。これにより市場での差別化が可能です。</a:t>
            </a:r>
            <a:r>
              <a:rPr>
                <a:effectLst/>
              </a:rPr>
              <a:t> </a:t>
            </a:r>
            <a:endParaRPr altLang="en-US" lang="ja-JP"/>
          </a:p>
        </p:txBody>
      </p:sp>
      <p:sp>
        <p:nvSpPr>
          <p:cNvPr id="13" name="テキスト ボックス 12">
            <a:extLst>
              <a:ext uri="{FF2B5EF4-FFF2-40B4-BE49-F238E27FC236}">
                <a16:creationId xmlns:a16="http://schemas.microsoft.com/office/drawing/2014/main" id="{BDC5090E-F0E1-42C5-A571-7213F84570A8}"/>
              </a:ext>
            </a:extLst>
          </p:cNvPr>
          <p:cNvSpPr txBox="1"/>
          <p:nvPr/>
        </p:nvSpPr>
        <p:spPr>
          <a:xfrm>
            <a:off x="5461396" y="2411610"/>
            <a:ext cx="2097285" cy="238125"/>
          </a:xfrm>
          <a:prstGeom prst="rect">
            <a:avLst/>
          </a:prstGeom>
          <a:noFill/>
        </p:spPr>
        <p:txBody>
          <a:bodyPr rtlCol="0" wrap="square">
            <a:normAutofit fontScale="62500" lnSpcReduction="20000"/>
          </a:bodyPr>
          <a:lstStyle/>
          <a:p>
            <a:pPr algn="l" marL="0" marR="0">
              <a:buNone/>
            </a:pPr>
            <a:r>
              <a:rPr sz="1500">
                <a:solidFill>
                  <a:srgbClr val="1B334D"/>
                </a:solidFill>
                <a:effectLst/>
                <a:latin charset="0" panose="020B0804030500040204" pitchFamily="34" typeface="Daytona Bold"/>
              </a:rPr>
              <a:t>ユーザー体験</a:t>
            </a:r>
            <a:r>
              <a:rPr>
                <a:effectLst/>
              </a:rPr>
              <a:t> </a:t>
            </a:r>
            <a:endParaRPr altLang="en-US" lang="ja-JP"/>
          </a:p>
        </p:txBody>
      </p:sp>
      <p:sp>
        <p:nvSpPr>
          <p:cNvPr id="14" name="テキスト ボックス 13">
            <a:extLst>
              <a:ext uri="{FF2B5EF4-FFF2-40B4-BE49-F238E27FC236}">
                <a16:creationId xmlns:a16="http://schemas.microsoft.com/office/drawing/2014/main" id="{D5A52253-01AA-4970-8069-30C9760DEF6A}"/>
              </a:ext>
            </a:extLst>
          </p:cNvPr>
          <p:cNvSpPr txBox="1"/>
          <p:nvPr/>
        </p:nvSpPr>
        <p:spPr>
          <a:xfrm>
            <a:off x="5461396" y="2725935"/>
            <a:ext cx="2097285" cy="771525"/>
          </a:xfrm>
          <a:prstGeom prst="rect">
            <a:avLst/>
          </a:prstGeom>
          <a:noFill/>
        </p:spPr>
        <p:txBody>
          <a:bodyPr rtlCol="0" wrap="square">
            <a:normAutofit fontScale="92500" lnSpcReduction="20000"/>
          </a:bodyPr>
          <a:lstStyle/>
          <a:p>
            <a:pPr algn="l" marL="0" marR="0">
              <a:buNone/>
            </a:pPr>
            <a:r>
              <a:rPr sz="1350">
                <a:solidFill>
                  <a:srgbClr val="1B334D"/>
                </a:solidFill>
                <a:effectLst/>
                <a:latin typeface="Daytona Regular"/>
              </a:rPr>
              <a:t>直感的な操作性と快適な使用感が特徴。ユーザー満足度が高く、リピート率向上につながっています。</a:t>
            </a:r>
            <a:r>
              <a:rPr>
                <a:effectLst/>
              </a:rPr>
              <a:t> </a:t>
            </a:r>
            <a:endParaRPr altLang="en-US" lang="ja-JP"/>
          </a:p>
        </p:txBody>
      </p:sp>
      <p:sp>
        <p:nvSpPr>
          <p:cNvPr id="15" name="テキスト ボックス 14">
            <a:extLst>
              <a:ext uri="{FF2B5EF4-FFF2-40B4-BE49-F238E27FC236}">
                <a16:creationId xmlns:a16="http://schemas.microsoft.com/office/drawing/2014/main" id="{0FB7A906-0519-4F0D-9AFE-587DDAEA8E49}"/>
              </a:ext>
            </a:extLst>
          </p:cNvPr>
          <p:cNvSpPr txBox="1"/>
          <p:nvPr/>
        </p:nvSpPr>
        <p:spPr>
          <a:xfrm>
            <a:off x="619125" y="3964185"/>
            <a:ext cx="2097285" cy="238125"/>
          </a:xfrm>
          <a:prstGeom prst="rect">
            <a:avLst/>
          </a:prstGeom>
          <a:noFill/>
        </p:spPr>
        <p:txBody>
          <a:bodyPr rtlCol="0" wrap="square">
            <a:normAutofit fontScale="62500" lnSpcReduction="20000"/>
          </a:bodyPr>
          <a:lstStyle/>
          <a:p>
            <a:pPr algn="l" marL="0" marR="0">
              <a:buNone/>
            </a:pPr>
            <a:r>
              <a:rPr sz="1500">
                <a:solidFill>
                  <a:srgbClr val="1B334D"/>
                </a:solidFill>
                <a:effectLst/>
                <a:latin charset="0" panose="020B0804030500040204" pitchFamily="34" typeface="Daytona Bold"/>
              </a:rPr>
              <a:t>機能性優位</a:t>
            </a:r>
            <a:r>
              <a:rPr>
                <a:effectLst/>
              </a:rPr>
              <a:t> </a:t>
            </a:r>
            <a:endParaRPr altLang="en-US" lang="ja-JP"/>
          </a:p>
        </p:txBody>
      </p:sp>
      <p:sp>
        <p:nvSpPr>
          <p:cNvPr id="16" name="テキスト ボックス 15">
            <a:extLst>
              <a:ext uri="{FF2B5EF4-FFF2-40B4-BE49-F238E27FC236}">
                <a16:creationId xmlns:a16="http://schemas.microsoft.com/office/drawing/2014/main" id="{B96677B0-532A-4D80-9E08-A7C0DD392AC8}"/>
              </a:ext>
            </a:extLst>
          </p:cNvPr>
          <p:cNvSpPr txBox="1"/>
          <p:nvPr/>
        </p:nvSpPr>
        <p:spPr>
          <a:xfrm>
            <a:off x="619125" y="4278510"/>
            <a:ext cx="2097285" cy="771525"/>
          </a:xfrm>
          <a:prstGeom prst="rect">
            <a:avLst/>
          </a:prstGeom>
          <a:noFill/>
        </p:spPr>
        <p:txBody>
          <a:bodyPr rtlCol="0" wrap="square">
            <a:normAutofit fontScale="92500" lnSpcReduction="20000"/>
          </a:bodyPr>
          <a:lstStyle/>
          <a:p>
            <a:pPr algn="l" marL="0" marR="0">
              <a:buNone/>
            </a:pPr>
            <a:r>
              <a:rPr sz="1350">
                <a:solidFill>
                  <a:srgbClr val="1B334D"/>
                </a:solidFill>
                <a:effectLst/>
                <a:latin typeface="Daytona Regular"/>
              </a:rPr>
              <a:t>消費者比較調査で競合より15％高い機能性評価を獲得。性能面での信頼が購買意欲を促進します。</a:t>
            </a:r>
            <a:r>
              <a:rPr>
                <a:effectLst/>
              </a:rPr>
              <a:t> </a:t>
            </a:r>
            <a:endParaRPr altLang="en-US" lang="ja-JP"/>
          </a:p>
        </p:txBody>
      </p:sp>
      <p:sp>
        <p:nvSpPr>
          <p:cNvPr id="17" name="テキスト ボックス 16">
            <a:extLst>
              <a:ext uri="{FF2B5EF4-FFF2-40B4-BE49-F238E27FC236}">
                <a16:creationId xmlns:a16="http://schemas.microsoft.com/office/drawing/2014/main" id="{97566D15-A45C-41C1-B049-BAA9E57EF8D7}"/>
              </a:ext>
            </a:extLst>
          </p:cNvPr>
          <p:cNvSpPr txBox="1"/>
          <p:nvPr/>
        </p:nvSpPr>
        <p:spPr>
          <a:xfrm>
            <a:off x="3040260" y="3964185"/>
            <a:ext cx="2097285" cy="238125"/>
          </a:xfrm>
          <a:prstGeom prst="rect">
            <a:avLst/>
          </a:prstGeom>
          <a:noFill/>
        </p:spPr>
        <p:txBody>
          <a:bodyPr rtlCol="0" wrap="square">
            <a:normAutofit fontScale="62500" lnSpcReduction="20000"/>
          </a:bodyPr>
          <a:lstStyle/>
          <a:p>
            <a:pPr algn="l" marL="0" marR="0">
              <a:buNone/>
            </a:pPr>
            <a:r>
              <a:rPr sz="1500">
                <a:solidFill>
                  <a:srgbClr val="1B334D"/>
                </a:solidFill>
                <a:effectLst/>
                <a:latin charset="0" panose="020B0804030500040204" pitchFamily="34" typeface="Daytona Bold"/>
              </a:rPr>
              <a:t>品質保証</a:t>
            </a:r>
            <a:r>
              <a:rPr>
                <a:effectLst/>
              </a:rPr>
              <a:t> </a:t>
            </a:r>
            <a:endParaRPr altLang="en-US" lang="ja-JP"/>
          </a:p>
        </p:txBody>
      </p:sp>
      <p:sp>
        <p:nvSpPr>
          <p:cNvPr id="18" name="テキスト ボックス 17">
            <a:extLst>
              <a:ext uri="{FF2B5EF4-FFF2-40B4-BE49-F238E27FC236}">
                <a16:creationId xmlns:a16="http://schemas.microsoft.com/office/drawing/2014/main" id="{D1C2C4A3-4EF5-403B-8D91-F164759DB3EC}"/>
              </a:ext>
            </a:extLst>
          </p:cNvPr>
          <p:cNvSpPr txBox="1"/>
          <p:nvPr/>
        </p:nvSpPr>
        <p:spPr>
          <a:xfrm>
            <a:off x="3040260" y="4278510"/>
            <a:ext cx="2097285" cy="771525"/>
          </a:xfrm>
          <a:prstGeom prst="rect">
            <a:avLst/>
          </a:prstGeom>
          <a:noFill/>
        </p:spPr>
        <p:txBody>
          <a:bodyPr rtlCol="0" wrap="square">
            <a:normAutofit fontScale="92500" lnSpcReduction="20000"/>
          </a:bodyPr>
          <a:lstStyle/>
          <a:p>
            <a:pPr algn="l" marL="0" marR="0">
              <a:buNone/>
            </a:pPr>
            <a:r>
              <a:rPr sz="1350">
                <a:solidFill>
                  <a:srgbClr val="1B334D"/>
                </a:solidFill>
                <a:effectLst/>
                <a:latin typeface="Daytona Regular"/>
              </a:rPr>
              <a:t>長期保証と厳格な品質管理体制を整備。安心して購入できる環境を提供しています。</a:t>
            </a:r>
            <a:r>
              <a:rPr>
                <a:effectLst/>
              </a:rPr>
              <a:t> </a:t>
            </a:r>
            <a:endParaRPr altLang="en-US" lang="ja-JP"/>
          </a:p>
        </p:txBody>
      </p:sp>
      <p:sp>
        <p:nvSpPr>
          <p:cNvPr id="19" name="テキスト ボックス 18">
            <a:extLst>
              <a:ext uri="{FF2B5EF4-FFF2-40B4-BE49-F238E27FC236}">
                <a16:creationId xmlns:a16="http://schemas.microsoft.com/office/drawing/2014/main" id="{F7B8C87F-EA60-4AD0-9EBD-5ECD81218544}"/>
              </a:ext>
            </a:extLst>
          </p:cNvPr>
          <p:cNvSpPr txBox="1"/>
          <p:nvPr/>
        </p:nvSpPr>
        <p:spPr>
          <a:xfrm>
            <a:off x="5461396" y="3964185"/>
            <a:ext cx="2097285" cy="238125"/>
          </a:xfrm>
          <a:prstGeom prst="rect">
            <a:avLst/>
          </a:prstGeom>
          <a:noFill/>
        </p:spPr>
        <p:txBody>
          <a:bodyPr rtlCol="0" wrap="square">
            <a:normAutofit fontScale="62500" lnSpcReduction="20000"/>
          </a:bodyPr>
          <a:lstStyle/>
          <a:p>
            <a:pPr algn="l" marL="0" marR="0">
              <a:buNone/>
            </a:pPr>
            <a:r>
              <a:rPr sz="1500">
                <a:solidFill>
                  <a:srgbClr val="1B334D"/>
                </a:solidFill>
                <a:effectLst/>
                <a:latin charset="0" panose="020B0804030500040204" pitchFamily="34" typeface="Daytona Bold"/>
              </a:rPr>
              <a:t>アフターサービス</a:t>
            </a:r>
            <a:r>
              <a:rPr>
                <a:effectLst/>
              </a:rPr>
              <a:t> </a:t>
            </a:r>
            <a:endParaRPr altLang="en-US" lang="ja-JP"/>
          </a:p>
        </p:txBody>
      </p:sp>
      <p:sp>
        <p:nvSpPr>
          <p:cNvPr id="20" name="テキスト ボックス 19">
            <a:extLst>
              <a:ext uri="{FF2B5EF4-FFF2-40B4-BE49-F238E27FC236}">
                <a16:creationId xmlns:a16="http://schemas.microsoft.com/office/drawing/2014/main" id="{78F13FAB-15B2-4B14-94A8-45234C826664}"/>
              </a:ext>
            </a:extLst>
          </p:cNvPr>
          <p:cNvSpPr txBox="1"/>
          <p:nvPr/>
        </p:nvSpPr>
        <p:spPr>
          <a:xfrm>
            <a:off x="5461396" y="4278510"/>
            <a:ext cx="2097285" cy="771525"/>
          </a:xfrm>
          <a:prstGeom prst="rect">
            <a:avLst/>
          </a:prstGeom>
          <a:noFill/>
        </p:spPr>
        <p:txBody>
          <a:bodyPr rtlCol="0" wrap="square">
            <a:normAutofit fontScale="92500" lnSpcReduction="20000"/>
          </a:bodyPr>
          <a:lstStyle/>
          <a:p>
            <a:pPr algn="l" marL="0" marR="0">
              <a:buNone/>
            </a:pPr>
            <a:r>
              <a:rPr sz="1350">
                <a:solidFill>
                  <a:srgbClr val="1B334D"/>
                </a:solidFill>
                <a:effectLst/>
                <a:latin typeface="Daytona Regular"/>
              </a:rPr>
              <a:t>迅速かつ丁寧なサポート体制。購入後も顧客満足を維持し、ブランドロイヤルティを強化します。</a:t>
            </a:r>
            <a:r>
              <a:rPr>
                <a:effectLst/>
              </a:rPr>
              <a:t> </a:t>
            </a:r>
            <a:endParaRPr altLang="en-US" lang="ja-JP"/>
          </a:p>
        </p:txBody>
      </p:sp>
    </p:spTree>
    <p:extLst>
      <p:ext uri="{BB962C8B-B14F-4D97-AF65-F5344CB8AC3E}">
        <p14:creationId xmlns:p14="http://schemas.microsoft.com/office/powerpoint/2010/main" val="1202981966"/>
      </p:ext>
    </p:extLst>
  </p:cSld>
  <p:clrMapOvr>
    <a:masterClrMapping/>
  </p:clrMapOvr>
</p:sld>
</file>

<file path=ppt/slides/slide1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0734DC5B-A7CF-4A1A-B6EB-7D0C3E735E48}"/>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descr="A visually striking photograph of a modern, innovative home appliance (such as a sleek smart refrigerator or advanced washing machine) placed in a stylish, contemporary kitchen setting. The appliance should feature unique design elements and subtle indicators of advanced technology, conveying differentiation and premium quality. No visible or implied text, letters, or words should appear anywhere in the image" id="6" name="コンテンツ プレースホルダー 5">
            <a:extLst>
              <a:ext uri="{FF2B5EF4-FFF2-40B4-BE49-F238E27FC236}">
                <a16:creationId xmlns:a16="http://schemas.microsoft.com/office/drawing/2014/main" id="{29845ED8-1353-4D7C-9D89-DA75294D27A5}"/>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0" y="0"/>
            <a:ext cx="6858000" cy="6858000"/>
          </a:xfrm>
          <a:prstGeom prst="rect">
            <a:avLst/>
          </a:prstGeom>
        </p:spPr>
      </p:pic>
      <p:sp>
        <p:nvSpPr>
          <p:cNvPr id="7" name="テキスト ボックス 6">
            <a:extLst>
              <a:ext uri="{FF2B5EF4-FFF2-40B4-BE49-F238E27FC236}">
                <a16:creationId xmlns:a16="http://schemas.microsoft.com/office/drawing/2014/main" id="{9A50296D-5C04-4BC5-96BE-7C144FAA1EAF}"/>
              </a:ext>
            </a:extLst>
          </p:cNvPr>
          <p:cNvSpPr txBox="1"/>
          <p:nvPr/>
        </p:nvSpPr>
        <p:spPr>
          <a:xfrm>
            <a:off x="7200900" y="581025"/>
            <a:ext cx="4391025" cy="469255"/>
          </a:xfrm>
          <a:prstGeom prst="rect">
            <a:avLst/>
          </a:prstGeom>
          <a:noFill/>
        </p:spPr>
        <p:txBody>
          <a:bodyPr rtlCol="0" wrap="square">
            <a:normAutofit/>
          </a:bodyPr>
          <a:lstStyle/>
          <a:p>
            <a:pPr algn="l" marL="0">
              <a:buNone/>
            </a:pPr>
            <a:r>
              <a:rPr>
                <a:solidFill>
                  <a:srgbClr val="1B334D"/>
                </a:solidFill>
                <a:effectLst/>
                <a:latin charset="0" panose="020B0804030500040204" pitchFamily="34" typeface="Daytona Bold"/>
              </a:rPr>
              <a:t>差別化ポイントと事例 </a:t>
            </a:r>
            <a:endParaRPr altLang="en-US" lang="ja-JP"/>
          </a:p>
        </p:txBody>
      </p:sp>
      <p:sp>
        <p:nvSpPr>
          <p:cNvPr id="8" name="テキスト ボックス 7">
            <a:extLst>
              <a:ext uri="{FF2B5EF4-FFF2-40B4-BE49-F238E27FC236}">
                <a16:creationId xmlns:a16="http://schemas.microsoft.com/office/drawing/2014/main" id="{FC634AC3-221F-4F60-B2DD-AFB49D51A8BC}"/>
              </a:ext>
            </a:extLst>
          </p:cNvPr>
          <p:cNvSpPr txBox="1"/>
          <p:nvPr/>
        </p:nvSpPr>
        <p:spPr>
          <a:xfrm>
            <a:off x="7200900" y="1393180"/>
            <a:ext cx="4391025" cy="205680"/>
          </a:xfrm>
          <a:prstGeom prst="rect">
            <a:avLst/>
          </a:prstGeom>
          <a:noFill/>
        </p:spPr>
        <p:txBody>
          <a:bodyPr rtlCol="0" wrap="square">
            <a:normAutofit fontScale="40000" lnSpcReduction="20000"/>
          </a:bodyPr>
          <a:lstStyle/>
          <a:p>
            <a:pPr algn="l" marL="0">
              <a:buNone/>
            </a:pPr>
            <a:r>
              <a:rPr b="1" sz="1350">
                <a:solidFill>
                  <a:srgbClr val="1B334D"/>
                </a:solidFill>
                <a:effectLst/>
                <a:latin charset="0" panose="020B0804030500040204" pitchFamily="34" typeface="Daytona Bold"/>
              </a:rPr>
              <a:t>差別化ポイント</a:t>
            </a:r>
            <a:r>
              <a:rPr>
                <a:effectLst/>
              </a:rPr>
              <a:t> </a:t>
            </a:r>
            <a:endParaRPr altLang="en-US" lang="ja-JP"/>
          </a:p>
        </p:txBody>
      </p:sp>
      <p:sp>
        <p:nvSpPr>
          <p:cNvPr id="9" name="テキスト ボックス 8">
            <a:extLst>
              <a:ext uri="{FF2B5EF4-FFF2-40B4-BE49-F238E27FC236}">
                <a16:creationId xmlns:a16="http://schemas.microsoft.com/office/drawing/2014/main" id="{57D0121F-C257-4945-9C59-50E586CF19AA}"/>
              </a:ext>
            </a:extLst>
          </p:cNvPr>
          <p:cNvSpPr txBox="1"/>
          <p:nvPr/>
        </p:nvSpPr>
        <p:spPr>
          <a:xfrm>
            <a:off x="7200900" y="1694110"/>
            <a:ext cx="4391025" cy="462855"/>
          </a:xfrm>
          <a:prstGeom prst="rect">
            <a:avLst/>
          </a:prstGeom>
          <a:noFill/>
        </p:spPr>
        <p:txBody>
          <a:bodyPr rtlCol="0" wrap="square">
            <a:normAutofit lnSpcReduction="10000"/>
          </a:bodyPr>
          <a:lstStyle/>
          <a:p>
            <a:pPr algn="l" marL="0" marR="0">
              <a:spcBef>
                <a:spcPts val="750"/>
              </a:spcBef>
              <a:buNone/>
            </a:pPr>
            <a:r>
              <a:rPr b="0" sz="1350">
                <a:solidFill>
                  <a:srgbClr val="1B334D"/>
                </a:solidFill>
                <a:effectLst/>
                <a:latin typeface="Daytona Regular"/>
              </a:rPr>
              <a:t>ユニークな機能・デザイン、顧客体験の向上、価格競争力の強化が有効。 </a:t>
            </a:r>
            <a:endParaRPr altLang="en-US" lang="ja-JP"/>
          </a:p>
        </p:txBody>
      </p:sp>
      <p:sp>
        <p:nvSpPr>
          <p:cNvPr id="10" name="テキスト ボックス 9">
            <a:extLst>
              <a:ext uri="{FF2B5EF4-FFF2-40B4-BE49-F238E27FC236}">
                <a16:creationId xmlns:a16="http://schemas.microsoft.com/office/drawing/2014/main" id="{DA01D273-62F4-48DF-BDF0-83579F423F5E}"/>
              </a:ext>
            </a:extLst>
          </p:cNvPr>
          <p:cNvSpPr txBox="1"/>
          <p:nvPr/>
        </p:nvSpPr>
        <p:spPr>
          <a:xfrm>
            <a:off x="7200900" y="2328416"/>
            <a:ext cx="4391025" cy="205680"/>
          </a:xfrm>
          <a:prstGeom prst="rect">
            <a:avLst/>
          </a:prstGeom>
          <a:noFill/>
        </p:spPr>
        <p:txBody>
          <a:bodyPr rtlCol="0" wrap="square">
            <a:normAutofit fontScale="40000" lnSpcReduction="20000"/>
          </a:bodyPr>
          <a:lstStyle/>
          <a:p>
            <a:pPr algn="l" marL="0" marR="0">
              <a:spcBef>
                <a:spcPts val="1350"/>
              </a:spcBef>
              <a:buNone/>
            </a:pPr>
            <a:r>
              <a:rPr b="1" sz="1350">
                <a:solidFill>
                  <a:srgbClr val="1B334D"/>
                </a:solidFill>
                <a:effectLst/>
                <a:latin charset="0" panose="020B0804030500040204" pitchFamily="34" typeface="Daytona Bold"/>
              </a:rPr>
              <a:t>事例（家電メーカー）</a:t>
            </a:r>
            <a:r>
              <a:rPr>
                <a:effectLst/>
              </a:rPr>
              <a:t> </a:t>
            </a:r>
            <a:endParaRPr altLang="en-US" lang="ja-JP"/>
          </a:p>
        </p:txBody>
      </p:sp>
      <p:sp>
        <p:nvSpPr>
          <p:cNvPr id="11" name="テキスト ボックス 10">
            <a:extLst>
              <a:ext uri="{FF2B5EF4-FFF2-40B4-BE49-F238E27FC236}">
                <a16:creationId xmlns:a16="http://schemas.microsoft.com/office/drawing/2014/main" id="{D3A55BEC-4A14-4FD8-B01A-5B65B9CA00BF}"/>
              </a:ext>
            </a:extLst>
          </p:cNvPr>
          <p:cNvSpPr txBox="1"/>
          <p:nvPr/>
        </p:nvSpPr>
        <p:spPr>
          <a:xfrm>
            <a:off x="7200900" y="2629346"/>
            <a:ext cx="4391025" cy="462855"/>
          </a:xfrm>
          <a:prstGeom prst="rect">
            <a:avLst/>
          </a:prstGeom>
          <a:noFill/>
        </p:spPr>
        <p:txBody>
          <a:bodyPr rtlCol="0" wrap="square">
            <a:normAutofit lnSpcReduction="10000"/>
          </a:bodyPr>
          <a:lstStyle/>
          <a:p>
            <a:pPr algn="l" marL="0" marR="0">
              <a:spcBef>
                <a:spcPts val="750"/>
              </a:spcBef>
              <a:buNone/>
            </a:pPr>
            <a:r>
              <a:rPr b="0" sz="1350">
                <a:solidFill>
                  <a:srgbClr val="1B334D"/>
                </a:solidFill>
                <a:effectLst/>
                <a:latin typeface="Daytona Regular"/>
              </a:rPr>
              <a:t>特許技術を活かした独自機能が口コミで拡散し、6か月で売上が前年比30%増加。 </a:t>
            </a:r>
            <a:endParaRPr altLang="en-US" lang="ja-JP"/>
          </a:p>
        </p:txBody>
      </p:sp>
      <p:sp>
        <p:nvSpPr>
          <p:cNvPr id="12" name="テキスト ボックス 11">
            <a:extLst>
              <a:ext uri="{FF2B5EF4-FFF2-40B4-BE49-F238E27FC236}">
                <a16:creationId xmlns:a16="http://schemas.microsoft.com/office/drawing/2014/main" id="{AE0EE0EE-3354-48A2-B9D2-CDD865845364}"/>
              </a:ext>
            </a:extLst>
          </p:cNvPr>
          <p:cNvSpPr txBox="1"/>
          <p:nvPr/>
        </p:nvSpPr>
        <p:spPr>
          <a:xfrm>
            <a:off x="7200900" y="3263651"/>
            <a:ext cx="4391025" cy="205680"/>
          </a:xfrm>
          <a:prstGeom prst="rect">
            <a:avLst/>
          </a:prstGeom>
          <a:noFill/>
        </p:spPr>
        <p:txBody>
          <a:bodyPr rtlCol="0" wrap="square">
            <a:normAutofit fontScale="40000" lnSpcReduction="20000"/>
          </a:bodyPr>
          <a:lstStyle/>
          <a:p>
            <a:pPr algn="l" marL="0" marR="0">
              <a:spcBef>
                <a:spcPts val="1350"/>
              </a:spcBef>
              <a:buNone/>
            </a:pPr>
            <a:r>
              <a:rPr b="1" sz="1350">
                <a:solidFill>
                  <a:srgbClr val="01615A"/>
                </a:solidFill>
                <a:effectLst/>
                <a:latin charset="0" panose="020B0804030500040204" pitchFamily="34" typeface="Daytona Bold"/>
              </a:rPr>
              <a:t>示唆</a:t>
            </a:r>
            <a:r>
              <a:rPr>
                <a:effectLst/>
              </a:rPr>
              <a:t> </a:t>
            </a:r>
            <a:endParaRPr altLang="en-US" lang="ja-JP"/>
          </a:p>
        </p:txBody>
      </p:sp>
      <p:sp>
        <p:nvSpPr>
          <p:cNvPr id="13" name="テキスト ボックス 12">
            <a:extLst>
              <a:ext uri="{FF2B5EF4-FFF2-40B4-BE49-F238E27FC236}">
                <a16:creationId xmlns:a16="http://schemas.microsoft.com/office/drawing/2014/main" id="{8965FD79-A524-4A08-8B49-D568B7590EBC}"/>
              </a:ext>
            </a:extLst>
          </p:cNvPr>
          <p:cNvSpPr txBox="1"/>
          <p:nvPr/>
        </p:nvSpPr>
        <p:spPr>
          <a:xfrm>
            <a:off x="7200900" y="3564582"/>
            <a:ext cx="4391025" cy="462855"/>
          </a:xfrm>
          <a:prstGeom prst="rect">
            <a:avLst/>
          </a:prstGeom>
          <a:noFill/>
        </p:spPr>
        <p:txBody>
          <a:bodyPr rtlCol="0" wrap="square">
            <a:normAutofit lnSpcReduction="10000"/>
          </a:bodyPr>
          <a:lstStyle/>
          <a:p>
            <a:pPr algn="l" marL="0" marR="0">
              <a:spcBef>
                <a:spcPts val="750"/>
              </a:spcBef>
              <a:buNone/>
            </a:pPr>
            <a:r>
              <a:rPr b="0" sz="1350">
                <a:solidFill>
                  <a:srgbClr val="1B334D"/>
                </a:solidFill>
                <a:effectLst/>
                <a:latin typeface="Daytona Regular"/>
              </a:rPr>
              <a:t>成功事例の提示は、選定の不安を下げ、信頼構築と意思決定を後押しする。 </a:t>
            </a:r>
            <a:endParaRPr altLang="en-US" lang="ja-JP"/>
          </a:p>
        </p:txBody>
      </p:sp>
    </p:spTree>
    <p:extLst>
      <p:ext uri="{BB962C8B-B14F-4D97-AF65-F5344CB8AC3E}">
        <p14:creationId xmlns:p14="http://schemas.microsoft.com/office/powerpoint/2010/main" val="2351356715"/>
      </p:ext>
    </p:extLst>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4C9256B9-1F32-4BC8-93AB-101529F9A581}"/>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コンテンツ プレースホルダー 3">
            <a:extLst>
              <a:ext uri="{FF2B5EF4-FFF2-40B4-BE49-F238E27FC236}">
                <a16:creationId xmlns:a16="http://schemas.microsoft.com/office/drawing/2014/main" id="{D32E68EB-CDE0-2A8C-F1F0-8A79B75074A7}"/>
              </a:ext>
            </a:extLst>
          </p:cNvPr>
          <p:cNvSpPr>
            <a:spLocks noGrp="1"/>
          </p:cNvSpPr>
          <p:nvPr>
            <p:ph idx="2" sz="half"/>
          </p:nvPr>
        </p:nvSpPr>
        <p:spPr>
          <a:xfrm>
            <a:off x="828675" y="5358854"/>
            <a:ext cx="10534650" cy="670470"/>
          </a:xfrm>
        </p:spPr>
        <p:txBody>
          <a:bodyPr>
            <a:normAutofit fontScale="92500" lnSpcReduction="10000"/>
          </a:bodyPr>
          <a:lstStyle/>
          <a:p>
            <a:pPr algn="l" fontAlgn="b" indent="0" marL="0" marR="0">
              <a:buNone/>
            </a:pPr>
            <a:r>
              <a:rPr sz="4800">
                <a:solidFill>
                  <a:srgbClr val="1B334D"/>
                </a:solidFill>
                <a:effectLst/>
                <a:latin charset="0" panose="020B0804030500040204" pitchFamily="34" typeface="Daytona Bold"/>
              </a:rPr>
              <a:t>販売戦略とプロモーション計画 </a:t>
            </a:r>
            <a:endParaRPr altLang="en-US" kumimoji="1" lang="ja-JP"/>
          </a:p>
        </p:txBody>
      </p:sp>
    </p:spTree>
    <p:extLst>
      <p:ext uri="{BB962C8B-B14F-4D97-AF65-F5344CB8AC3E}">
        <p14:creationId xmlns:p14="http://schemas.microsoft.com/office/powerpoint/2010/main" val="818909686"/>
      </p:ext>
    </p:extLst>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1EBD052D-DD77-422A-B949-F861E2D03E61}"/>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コンテンツ プレースホルダー 3">
            <a:extLst>
              <a:ext uri="{FF2B5EF4-FFF2-40B4-BE49-F238E27FC236}">
                <a16:creationId xmlns:a16="http://schemas.microsoft.com/office/drawing/2014/main" id="{A5A225B3-0AFB-0BD2-84B1-85B54448DB51}"/>
              </a:ext>
            </a:extLst>
          </p:cNvPr>
          <p:cNvSpPr>
            <a:spLocks noGrp="1"/>
          </p:cNvSpPr>
          <p:nvPr>
            <p:ph idx="2" sz="half"/>
          </p:nvPr>
        </p:nvSpPr>
        <p:spPr>
          <a:xfrm>
            <a:off x="619125" y="581025"/>
            <a:ext cx="10972800" cy="603349"/>
          </a:xfrm>
        </p:spPr>
        <p:txBody>
          <a:bodyPr/>
          <a:lstStyle/>
          <a:p>
            <a:pPr algn="l" indent="0" marL="0">
              <a:buNone/>
            </a:pPr>
            <a:r>
              <a:rPr>
                <a:solidFill>
                  <a:srgbClr val="1B334D"/>
                </a:solidFill>
                <a:effectLst/>
                <a:latin charset="0" panose="020B0804030500040204" pitchFamily="34" typeface="Daytona Bold"/>
              </a:rPr>
              <a:t>販売チャネルの選定</a:t>
            </a:r>
            <a:r>
              <a:rPr>
                <a:effectLst/>
              </a:rPr>
              <a:t> </a:t>
            </a:r>
            <a:endParaRPr altLang="en-US" kumimoji="1" lang="ja-JP"/>
          </a:p>
        </p:txBody>
      </p:sp>
      <p:sp>
        <p:nvSpPr>
          <p:cNvPr id="6" name="テキスト ボックス 5">
            <a:extLst>
              <a:ext uri="{FF2B5EF4-FFF2-40B4-BE49-F238E27FC236}">
                <a16:creationId xmlns:a16="http://schemas.microsoft.com/office/drawing/2014/main" id="{6A32811A-7335-451B-9AFE-943A79223416}"/>
              </a:ext>
            </a:extLst>
          </p:cNvPr>
          <p:cNvSpPr txBox="1"/>
          <p:nvPr/>
        </p:nvSpPr>
        <p:spPr>
          <a:xfrm>
            <a:off x="619125" y="3097857"/>
            <a:ext cx="2571750" cy="1837134"/>
          </a:xfrm>
          <a:prstGeom prst="rect">
            <a:avLst/>
          </a:prstGeom>
          <a:noFill/>
        </p:spPr>
        <p:txBody>
          <a:bodyPr rtlCol="0" wrap="square">
            <a:normAutofit fontScale="92500" lnSpcReduction="20000"/>
          </a:bodyPr>
          <a:lstStyle/>
          <a:p>
            <a:pPr algn="l" marL="0">
              <a:spcAft>
                <a:spcPts val="1800"/>
              </a:spcAft>
              <a:buNone/>
            </a:pPr>
            <a:r>
              <a:rPr b="1" sz="5400">
                <a:solidFill>
                  <a:srgbClr val="1B334D"/>
                </a:solidFill>
                <a:effectLst/>
                <a:latin charset="0" panose="020B0804030500040204" pitchFamily="34" typeface="Daytona Bold"/>
              </a:rPr>
              <a:t>01</a:t>
            </a:r>
            <a:r>
              <a:rPr>
                <a:effectLst/>
              </a:rPr>
              <a:t> </a:t>
            </a:r>
          </a:p>
          <a:p>
            <a:pPr algn="l" marL="0">
              <a:spcAft>
                <a:spcPts val="900"/>
              </a:spcAft>
              <a:buNone/>
            </a:pPr>
            <a:r>
              <a:rPr b="1" sz="1425">
                <a:solidFill>
                  <a:srgbClr val="1B334D"/>
                </a:solidFill>
                <a:effectLst/>
                <a:latin charset="0" panose="020B0804030500040204" pitchFamily="34" typeface="Daytona Bold"/>
              </a:rPr>
              <a:t>チャネル調査</a:t>
            </a:r>
            <a:r>
              <a:rPr>
                <a:effectLst/>
              </a:rPr>
              <a:t> </a:t>
            </a:r>
          </a:p>
          <a:p>
            <a:pPr algn="l" marL="0">
              <a:buNone/>
            </a:pPr>
            <a:r>
              <a:rPr b="0" sz="1350">
                <a:solidFill>
                  <a:srgbClr val="1B334D"/>
                </a:solidFill>
                <a:effectLst/>
                <a:latin typeface="Daytona Regular"/>
              </a:rPr>
              <a:t>市場・ターゲット層ごとに有効な販売チャネル（直販、オンライン、代理店、店舗）を調査。</a:t>
            </a:r>
            <a:r>
              <a:rPr>
                <a:effectLst/>
              </a:rPr>
              <a:t> </a:t>
            </a:r>
            <a:endParaRPr altLang="en-US" lang="ja-JP"/>
          </a:p>
        </p:txBody>
      </p:sp>
      <p:sp>
        <p:nvSpPr>
          <p:cNvPr id="7" name="テキスト ボックス 6">
            <a:extLst>
              <a:ext uri="{FF2B5EF4-FFF2-40B4-BE49-F238E27FC236}">
                <a16:creationId xmlns:a16="http://schemas.microsoft.com/office/drawing/2014/main" id="{6E633F43-0D96-4698-9B61-48D6F8E4CEC3}"/>
              </a:ext>
            </a:extLst>
          </p:cNvPr>
          <p:cNvSpPr txBox="1"/>
          <p:nvPr/>
        </p:nvSpPr>
        <p:spPr>
          <a:xfrm>
            <a:off x="3419475" y="3097857"/>
            <a:ext cx="2571750" cy="1605706"/>
          </a:xfrm>
          <a:prstGeom prst="rect">
            <a:avLst/>
          </a:prstGeom>
          <a:noFill/>
        </p:spPr>
        <p:txBody>
          <a:bodyPr rtlCol="0" wrap="square">
            <a:normAutofit fontScale="85000" lnSpcReduction="20000"/>
          </a:bodyPr>
          <a:lstStyle/>
          <a:p>
            <a:pPr algn="l" marL="0">
              <a:spcAft>
                <a:spcPts val="1800"/>
              </a:spcAft>
              <a:buNone/>
            </a:pPr>
            <a:r>
              <a:rPr b="1" sz="5400">
                <a:solidFill>
                  <a:srgbClr val="1B334D"/>
                </a:solidFill>
                <a:effectLst/>
                <a:latin charset="0" panose="020B0804030500040204" pitchFamily="34" typeface="Daytona Bold"/>
              </a:rPr>
              <a:t>02</a:t>
            </a:r>
            <a:r>
              <a:rPr>
                <a:effectLst/>
              </a:rPr>
              <a:t> </a:t>
            </a:r>
          </a:p>
          <a:p>
            <a:pPr algn="l" marL="0">
              <a:spcAft>
                <a:spcPts val="900"/>
              </a:spcAft>
              <a:buNone/>
            </a:pPr>
            <a:r>
              <a:rPr b="1" sz="1425">
                <a:solidFill>
                  <a:srgbClr val="1B334D"/>
                </a:solidFill>
                <a:effectLst/>
                <a:latin charset="0" panose="020B0804030500040204" pitchFamily="34" typeface="Daytona Bold"/>
              </a:rPr>
              <a:t>チャネル選定</a:t>
            </a:r>
            <a:r>
              <a:rPr>
                <a:effectLst/>
              </a:rPr>
              <a:t> </a:t>
            </a:r>
          </a:p>
          <a:p>
            <a:pPr algn="l" marL="0">
              <a:buNone/>
            </a:pPr>
            <a:r>
              <a:rPr b="0" sz="1350">
                <a:solidFill>
                  <a:srgbClr val="1B334D"/>
                </a:solidFill>
                <a:effectLst/>
                <a:latin typeface="Daytona Regular"/>
              </a:rPr>
              <a:t>商品特性や顧客属性に合わせて最適なチャネルを選択。</a:t>
            </a:r>
            <a:r>
              <a:rPr>
                <a:effectLst/>
              </a:rPr>
              <a:t> </a:t>
            </a:r>
            <a:endParaRPr altLang="en-US" lang="ja-JP"/>
          </a:p>
        </p:txBody>
      </p:sp>
      <p:sp>
        <p:nvSpPr>
          <p:cNvPr id="8" name="テキスト ボックス 7">
            <a:extLst>
              <a:ext uri="{FF2B5EF4-FFF2-40B4-BE49-F238E27FC236}">
                <a16:creationId xmlns:a16="http://schemas.microsoft.com/office/drawing/2014/main" id="{245E42A2-0E3A-4701-B66F-E910513B5B4D}"/>
              </a:ext>
            </a:extLst>
          </p:cNvPr>
          <p:cNvSpPr txBox="1"/>
          <p:nvPr/>
        </p:nvSpPr>
        <p:spPr>
          <a:xfrm>
            <a:off x="6219825" y="3097857"/>
            <a:ext cx="2571750" cy="1605706"/>
          </a:xfrm>
          <a:prstGeom prst="rect">
            <a:avLst/>
          </a:prstGeom>
          <a:noFill/>
        </p:spPr>
        <p:txBody>
          <a:bodyPr rtlCol="0" wrap="square">
            <a:normAutofit fontScale="85000" lnSpcReduction="20000"/>
          </a:bodyPr>
          <a:lstStyle/>
          <a:p>
            <a:pPr algn="l" marL="0">
              <a:spcAft>
                <a:spcPts val="1800"/>
              </a:spcAft>
              <a:buNone/>
            </a:pPr>
            <a:r>
              <a:rPr b="1" sz="5400">
                <a:solidFill>
                  <a:srgbClr val="1B334D"/>
                </a:solidFill>
                <a:effectLst/>
                <a:latin charset="0" panose="020B0804030500040204" pitchFamily="34" typeface="Daytona Bold"/>
              </a:rPr>
              <a:t>03</a:t>
            </a:r>
            <a:r>
              <a:rPr>
                <a:effectLst/>
              </a:rPr>
              <a:t> </a:t>
            </a:r>
          </a:p>
          <a:p>
            <a:pPr algn="l" marL="0">
              <a:spcAft>
                <a:spcPts val="900"/>
              </a:spcAft>
              <a:buNone/>
            </a:pPr>
            <a:r>
              <a:rPr b="1" sz="1425">
                <a:solidFill>
                  <a:srgbClr val="1B334D"/>
                </a:solidFill>
                <a:effectLst/>
                <a:latin charset="0" panose="020B0804030500040204" pitchFamily="34" typeface="Daytona Bold"/>
              </a:rPr>
              <a:t>展開計画</a:t>
            </a:r>
            <a:r>
              <a:rPr>
                <a:effectLst/>
              </a:rPr>
              <a:t> </a:t>
            </a:r>
          </a:p>
          <a:p>
            <a:pPr algn="l" marL="0">
              <a:buNone/>
            </a:pPr>
            <a:r>
              <a:rPr b="0" sz="1350">
                <a:solidFill>
                  <a:srgbClr val="1B334D"/>
                </a:solidFill>
                <a:effectLst/>
                <a:latin typeface="Daytona Regular"/>
              </a:rPr>
              <a:t>選定チャネルごとに導入・拡大のスケジュールを策定。</a:t>
            </a:r>
            <a:r>
              <a:rPr>
                <a:effectLst/>
              </a:rPr>
              <a:t> </a:t>
            </a:r>
            <a:endParaRPr altLang="en-US" lang="ja-JP"/>
          </a:p>
        </p:txBody>
      </p:sp>
      <p:sp>
        <p:nvSpPr>
          <p:cNvPr id="9" name="テキスト ボックス 8">
            <a:extLst>
              <a:ext uri="{FF2B5EF4-FFF2-40B4-BE49-F238E27FC236}">
                <a16:creationId xmlns:a16="http://schemas.microsoft.com/office/drawing/2014/main" id="{EF076A0D-5868-4A0C-947B-8A5C10F7D592}"/>
              </a:ext>
            </a:extLst>
          </p:cNvPr>
          <p:cNvSpPr txBox="1"/>
          <p:nvPr/>
        </p:nvSpPr>
        <p:spPr>
          <a:xfrm>
            <a:off x="9020175" y="3097857"/>
            <a:ext cx="2571750" cy="1605706"/>
          </a:xfrm>
          <a:prstGeom prst="rect">
            <a:avLst/>
          </a:prstGeom>
          <a:noFill/>
        </p:spPr>
        <p:txBody>
          <a:bodyPr rtlCol="0" wrap="square">
            <a:normAutofit fontScale="85000" lnSpcReduction="20000"/>
          </a:bodyPr>
          <a:lstStyle/>
          <a:p>
            <a:pPr algn="l" marL="0">
              <a:spcAft>
                <a:spcPts val="1800"/>
              </a:spcAft>
              <a:buNone/>
            </a:pPr>
            <a:r>
              <a:rPr b="1" sz="5400">
                <a:solidFill>
                  <a:srgbClr val="1B334D"/>
                </a:solidFill>
                <a:effectLst/>
                <a:latin charset="0" panose="020B0804030500040204" pitchFamily="34" typeface="Daytona Bold"/>
              </a:rPr>
              <a:t>04</a:t>
            </a:r>
            <a:r>
              <a:rPr>
                <a:effectLst/>
              </a:rPr>
              <a:t> </a:t>
            </a:r>
          </a:p>
          <a:p>
            <a:pPr algn="l" marL="0">
              <a:spcAft>
                <a:spcPts val="900"/>
              </a:spcAft>
              <a:buNone/>
            </a:pPr>
            <a:r>
              <a:rPr b="1" sz="1425">
                <a:solidFill>
                  <a:srgbClr val="1B334D"/>
                </a:solidFill>
                <a:effectLst/>
                <a:latin charset="0" panose="020B0804030500040204" pitchFamily="34" typeface="Daytona Bold"/>
              </a:rPr>
              <a:t>効果検証・最適化</a:t>
            </a:r>
            <a:r>
              <a:rPr>
                <a:effectLst/>
              </a:rPr>
              <a:t> </a:t>
            </a:r>
          </a:p>
          <a:p>
            <a:pPr algn="l" marL="0">
              <a:buNone/>
            </a:pPr>
            <a:r>
              <a:rPr b="0" sz="1350">
                <a:solidFill>
                  <a:srgbClr val="1B334D"/>
                </a:solidFill>
                <a:effectLst/>
                <a:latin typeface="Daytona Regular"/>
              </a:rPr>
              <a:t>販売実績や顧客反応を分析し、チャネル構成を最適化。</a:t>
            </a:r>
            <a:r>
              <a:rPr>
                <a:effectLst/>
              </a:rPr>
              <a:t> </a:t>
            </a:r>
            <a:endParaRPr altLang="en-US" lang="ja-JP"/>
          </a:p>
        </p:txBody>
      </p:sp>
    </p:spTree>
    <p:extLst>
      <p:ext uri="{BB962C8B-B14F-4D97-AF65-F5344CB8AC3E}">
        <p14:creationId xmlns:p14="http://schemas.microsoft.com/office/powerpoint/2010/main" val="1885090200"/>
      </p:ext>
    </p:extLst>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D7AF2CFF-185F-4DCB-8BFE-291010D1AB71}"/>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6" name="コンテンツ プレースホルダー 5">
            <a:extLst>
              <a:ext uri="{FF2B5EF4-FFF2-40B4-BE49-F238E27FC236}">
                <a16:creationId xmlns:a16="http://schemas.microsoft.com/office/drawing/2014/main" id="{084EA724-91A0-4FFC-AE04-E34903414C2B}"/>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781050" y="2164258"/>
            <a:ext cx="857250" cy="857250"/>
          </a:xfrm>
          <a:prstGeom prst="rect">
            <a:avLst/>
          </a:prstGeom>
        </p:spPr>
      </p:pic>
      <p:pic>
        <p:nvPicPr>
          <p:cNvPr descr="A vector illustration icon of a digital advertisement (e.g., a computer screen with a megaphone), designed in a simple, modern style with a transparent background" id="7" name="グラフィックス 6">
            <a:extLst>
              <a:ext uri="{FF2B5EF4-FFF2-40B4-BE49-F238E27FC236}">
                <a16:creationId xmlns:a16="http://schemas.microsoft.com/office/drawing/2014/main" id="{F6C900B9-2BE8-42A4-8FA3-D48E98019C2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5825" y="2269033"/>
            <a:ext cx="647700" cy="647700"/>
          </a:xfrm>
          <a:prstGeom prst="ellipse">
            <a:avLst/>
          </a:prstGeom>
        </p:spPr>
      </p:pic>
      <p:pic>
        <p:nvPicPr>
          <p:cNvPr id="8" name="グラフィックス 7">
            <a:extLst>
              <a:ext uri="{FF2B5EF4-FFF2-40B4-BE49-F238E27FC236}">
                <a16:creationId xmlns:a16="http://schemas.microsoft.com/office/drawing/2014/main" id="{1B490354-5A81-4C7F-827A-BA871100DE2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2164258"/>
            <a:ext cx="857250" cy="857250"/>
          </a:xfrm>
          <a:prstGeom prst="rect">
            <a:avLst/>
          </a:prstGeom>
        </p:spPr>
      </p:pic>
      <p:pic>
        <p:nvPicPr>
          <p:cNvPr descr="A vector illustration icon of a smartphone with social media symbols (like hashtags and hearts), representing SNS campaigns, with a transparent background" id="9" name="グラフィックス 8">
            <a:extLst>
              <a:ext uri="{FF2B5EF4-FFF2-40B4-BE49-F238E27FC236}">
                <a16:creationId xmlns:a16="http://schemas.microsoft.com/office/drawing/2014/main" id="{D8C9A28A-DFFB-4C91-999B-E468DB590EB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77000" y="2269033"/>
            <a:ext cx="647700" cy="647700"/>
          </a:xfrm>
          <a:prstGeom prst="ellipse">
            <a:avLst/>
          </a:prstGeom>
        </p:spPr>
      </p:pic>
      <p:pic>
        <p:nvPicPr>
          <p:cNvPr id="10" name="グラフィックス 9">
            <a:extLst>
              <a:ext uri="{FF2B5EF4-FFF2-40B4-BE49-F238E27FC236}">
                <a16:creationId xmlns:a16="http://schemas.microsoft.com/office/drawing/2014/main" id="{2D3EEB39-D15B-4115-90B2-E1742C85A52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1050" y="4630042"/>
            <a:ext cx="857250" cy="857250"/>
          </a:xfrm>
          <a:prstGeom prst="rect">
            <a:avLst/>
          </a:prstGeom>
        </p:spPr>
      </p:pic>
      <p:pic>
        <p:nvPicPr>
          <p:cNvPr descr="A vector illustration icon of a stage or event setup, symbolizing event marketing, with a transparent background" id="11" name="グラフィックス 10">
            <a:extLst>
              <a:ext uri="{FF2B5EF4-FFF2-40B4-BE49-F238E27FC236}">
                <a16:creationId xmlns:a16="http://schemas.microsoft.com/office/drawing/2014/main" id="{2E6AE621-6A9B-496C-BECF-44C8D1C761E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85825" y="4734817"/>
            <a:ext cx="647700" cy="647700"/>
          </a:xfrm>
          <a:prstGeom prst="ellipse">
            <a:avLst/>
          </a:prstGeom>
        </p:spPr>
      </p:pic>
      <p:pic>
        <p:nvPicPr>
          <p:cNvPr id="12" name="グラフィックス 11">
            <a:extLst>
              <a:ext uri="{FF2B5EF4-FFF2-40B4-BE49-F238E27FC236}">
                <a16:creationId xmlns:a16="http://schemas.microsoft.com/office/drawing/2014/main" id="{8EE90A77-5D2B-4F09-8169-981520CAA3C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4630042"/>
            <a:ext cx="857250" cy="857250"/>
          </a:xfrm>
          <a:prstGeom prst="rect">
            <a:avLst/>
          </a:prstGeom>
        </p:spPr>
      </p:pic>
      <p:pic>
        <p:nvPicPr>
          <p:cNvPr descr="A vector illustration icon of a person with a star badge, representing influencer marketing, with a transparent background" id="13" name="グラフィックス 12">
            <a:extLst>
              <a:ext uri="{FF2B5EF4-FFF2-40B4-BE49-F238E27FC236}">
                <a16:creationId xmlns:a16="http://schemas.microsoft.com/office/drawing/2014/main" id="{B866BB9B-71A5-47AA-A7C1-763A6A78379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477000" y="4734817"/>
            <a:ext cx="647700" cy="647700"/>
          </a:xfrm>
          <a:prstGeom prst="ellipse">
            <a:avLst/>
          </a:prstGeom>
        </p:spPr>
      </p:pic>
      <p:sp>
        <p:nvSpPr>
          <p:cNvPr id="14" name="テキスト ボックス 13">
            <a:extLst>
              <a:ext uri="{FF2B5EF4-FFF2-40B4-BE49-F238E27FC236}">
                <a16:creationId xmlns:a16="http://schemas.microsoft.com/office/drawing/2014/main" id="{EE21A1A3-3E48-42D3-8315-8745DAD78182}"/>
              </a:ext>
            </a:extLst>
          </p:cNvPr>
          <p:cNvSpPr txBox="1"/>
          <p:nvPr/>
        </p:nvSpPr>
        <p:spPr>
          <a:xfrm>
            <a:off x="619125" y="885825"/>
            <a:ext cx="10972800" cy="422374"/>
          </a:xfrm>
          <a:prstGeom prst="rect">
            <a:avLst/>
          </a:prstGeom>
          <a:noFill/>
        </p:spPr>
        <p:txBody>
          <a:bodyPr rtlCol="0" wrap="square">
            <a:normAutofit/>
          </a:bodyPr>
          <a:lstStyle/>
          <a:p>
            <a:pPr algn="l" marL="0">
              <a:buNone/>
            </a:pPr>
            <a:r>
              <a:rPr b="1">
                <a:solidFill>
                  <a:srgbClr val="1B334D"/>
                </a:solidFill>
                <a:effectLst/>
                <a:latin charset="0" panose="020B0804030500040204" pitchFamily="34" typeface="Daytona Bold"/>
              </a:rPr>
              <a:t>プロモーション施策</a:t>
            </a:r>
            <a:r>
              <a:rPr>
                <a:effectLst/>
              </a:rPr>
              <a:t> </a:t>
            </a:r>
            <a:endParaRPr altLang="en-US" lang="ja-JP"/>
          </a:p>
        </p:txBody>
      </p:sp>
      <p:sp>
        <p:nvSpPr>
          <p:cNvPr id="15" name="テキスト ボックス 14">
            <a:extLst>
              <a:ext uri="{FF2B5EF4-FFF2-40B4-BE49-F238E27FC236}">
                <a16:creationId xmlns:a16="http://schemas.microsoft.com/office/drawing/2014/main" id="{AF821E2A-782C-419E-B15A-AC5415F2C269}"/>
              </a:ext>
            </a:extLst>
          </p:cNvPr>
          <p:cNvSpPr txBox="1"/>
          <p:nvPr/>
        </p:nvSpPr>
        <p:spPr>
          <a:xfrm>
            <a:off x="1866900" y="2202358"/>
            <a:ext cx="3810000" cy="868560"/>
          </a:xfrm>
          <a:prstGeom prst="rect">
            <a:avLst/>
          </a:prstGeom>
          <a:noFill/>
        </p:spPr>
        <p:txBody>
          <a:bodyPr rtlCol="0" wrap="square">
            <a:normAutofit fontScale="92500" lnSpcReduction="10000"/>
          </a:bodyPr>
          <a:lstStyle/>
          <a:p>
            <a:pPr algn="l" marL="0">
              <a:buNone/>
            </a:pPr>
            <a:r>
              <a:rPr b="1" sz="1575">
                <a:solidFill>
                  <a:srgbClr val="1B334D"/>
                </a:solidFill>
                <a:effectLst/>
                <a:latin charset="0" panose="020B0804030500040204" pitchFamily="34" typeface="Daytona Bold"/>
              </a:rPr>
              <a:t>デジタル広告</a:t>
            </a:r>
            <a:r>
              <a:rPr>
                <a:effectLst/>
              </a:rPr>
              <a:t> </a:t>
            </a:r>
          </a:p>
          <a:p>
            <a:pPr algn="l" marL="0">
              <a:spcBef>
                <a:spcPts val="900"/>
              </a:spcBef>
              <a:buNone/>
            </a:pPr>
            <a:r>
              <a:rPr b="0" sz="1350">
                <a:solidFill>
                  <a:srgbClr val="1B334D"/>
                </a:solidFill>
                <a:effectLst/>
                <a:latin typeface="Daytona Regular"/>
              </a:rPr>
              <a:t>オンライン広告を活用し、ターゲット層へのリーチを最大化。ROIは平均</a:t>
            </a:r>
            <a:r>
              <a:rPr b="1" sz="1350">
                <a:solidFill>
                  <a:srgbClr val="01615A"/>
                </a:solidFill>
                <a:effectLst/>
                <a:latin charset="0" panose="020B0804030500040204" pitchFamily="34" typeface="Daytona Bold"/>
              </a:rPr>
              <a:t>20％</a:t>
            </a:r>
            <a:r>
              <a:rPr b="0" sz="1350">
                <a:solidFill>
                  <a:srgbClr val="1B334D"/>
                </a:solidFill>
                <a:effectLst/>
                <a:latin typeface="Daytona Regular"/>
              </a:rPr>
              <a:t>。</a:t>
            </a:r>
            <a:r>
              <a:rPr>
                <a:effectLst/>
              </a:rPr>
              <a:t> </a:t>
            </a:r>
            <a:endParaRPr altLang="en-US" lang="ja-JP"/>
          </a:p>
        </p:txBody>
      </p:sp>
      <p:sp>
        <p:nvSpPr>
          <p:cNvPr id="16" name="テキスト ボックス 15">
            <a:extLst>
              <a:ext uri="{FF2B5EF4-FFF2-40B4-BE49-F238E27FC236}">
                <a16:creationId xmlns:a16="http://schemas.microsoft.com/office/drawing/2014/main" id="{349636E9-992A-4D23-AE19-C89A6E19F7BB}"/>
              </a:ext>
            </a:extLst>
          </p:cNvPr>
          <p:cNvSpPr txBox="1"/>
          <p:nvPr/>
        </p:nvSpPr>
        <p:spPr>
          <a:xfrm>
            <a:off x="7458075" y="2202358"/>
            <a:ext cx="3810000" cy="868560"/>
          </a:xfrm>
          <a:prstGeom prst="rect">
            <a:avLst/>
          </a:prstGeom>
          <a:noFill/>
        </p:spPr>
        <p:txBody>
          <a:bodyPr rtlCol="0" wrap="square">
            <a:normAutofit fontScale="92500" lnSpcReduction="10000"/>
          </a:bodyPr>
          <a:lstStyle/>
          <a:p>
            <a:pPr algn="l" marL="0">
              <a:buNone/>
            </a:pPr>
            <a:r>
              <a:rPr b="1" sz="1575">
                <a:solidFill>
                  <a:srgbClr val="1B334D"/>
                </a:solidFill>
                <a:effectLst/>
                <a:latin charset="0" panose="020B0804030500040204" pitchFamily="34" typeface="Daytona Bold"/>
              </a:rPr>
              <a:t>SNSキャンペーン</a:t>
            </a:r>
            <a:r>
              <a:rPr>
                <a:effectLst/>
              </a:rPr>
              <a:t> </a:t>
            </a:r>
          </a:p>
          <a:p>
            <a:pPr algn="l" marL="0">
              <a:spcBef>
                <a:spcPts val="900"/>
              </a:spcBef>
              <a:buNone/>
            </a:pPr>
            <a:r>
              <a:rPr b="0" sz="1350">
                <a:solidFill>
                  <a:srgbClr val="1B334D"/>
                </a:solidFill>
                <a:effectLst/>
                <a:latin typeface="Daytona Regular"/>
              </a:rPr>
              <a:t>SNSプラットフォームでキャンペーンを展開し、認知度向上。SNS利用者の</a:t>
            </a:r>
            <a:r>
              <a:rPr b="1" sz="1350">
                <a:solidFill>
                  <a:srgbClr val="01615A"/>
                </a:solidFill>
                <a:effectLst/>
                <a:latin charset="0" panose="020B0804030500040204" pitchFamily="34" typeface="Daytona Bold"/>
              </a:rPr>
              <a:t>40％</a:t>
            </a:r>
            <a:r>
              <a:rPr b="0" sz="1350">
                <a:solidFill>
                  <a:srgbClr val="1B334D"/>
                </a:solidFill>
                <a:effectLst/>
                <a:latin typeface="Daytona Regular"/>
              </a:rPr>
              <a:t>が認知。</a:t>
            </a:r>
            <a:r>
              <a:rPr>
                <a:effectLst/>
              </a:rPr>
              <a:t> </a:t>
            </a:r>
            <a:endParaRPr altLang="en-US" lang="ja-JP"/>
          </a:p>
        </p:txBody>
      </p:sp>
      <p:sp>
        <p:nvSpPr>
          <p:cNvPr id="17" name="テキスト ボックス 16">
            <a:extLst>
              <a:ext uri="{FF2B5EF4-FFF2-40B4-BE49-F238E27FC236}">
                <a16:creationId xmlns:a16="http://schemas.microsoft.com/office/drawing/2014/main" id="{1D805B00-5543-435C-9E82-2E05F5EBA45A}"/>
              </a:ext>
            </a:extLst>
          </p:cNvPr>
          <p:cNvSpPr txBox="1"/>
          <p:nvPr/>
        </p:nvSpPr>
        <p:spPr>
          <a:xfrm>
            <a:off x="1866900" y="4715767"/>
            <a:ext cx="3810000" cy="868560"/>
          </a:xfrm>
          <a:prstGeom prst="rect">
            <a:avLst/>
          </a:prstGeom>
          <a:noFill/>
        </p:spPr>
        <p:txBody>
          <a:bodyPr rtlCol="0" wrap="square">
            <a:normAutofit fontScale="92500" lnSpcReduction="10000"/>
          </a:bodyPr>
          <a:lstStyle/>
          <a:p>
            <a:pPr algn="l" marL="0">
              <a:buNone/>
            </a:pPr>
            <a:r>
              <a:rPr b="1" sz="1575">
                <a:solidFill>
                  <a:srgbClr val="1B334D"/>
                </a:solidFill>
                <a:effectLst/>
                <a:latin charset="0" panose="020B0804030500040204" pitchFamily="34" typeface="Daytona Bold"/>
              </a:rPr>
              <a:t>イベント開催</a:t>
            </a:r>
            <a:r>
              <a:rPr>
                <a:effectLst/>
              </a:rPr>
              <a:t> </a:t>
            </a:r>
          </a:p>
          <a:p>
            <a:pPr algn="l" marL="0">
              <a:spcBef>
                <a:spcPts val="900"/>
              </a:spcBef>
              <a:buNone/>
            </a:pPr>
            <a:r>
              <a:rPr b="0" sz="1350">
                <a:solidFill>
                  <a:srgbClr val="1B334D"/>
                </a:solidFill>
                <a:effectLst/>
                <a:latin typeface="Daytona Regular"/>
              </a:rPr>
              <a:t>リアル・オンラインイベントでブランド体験を提供。ROIは平均</a:t>
            </a:r>
            <a:r>
              <a:rPr b="1" sz="1350">
                <a:solidFill>
                  <a:srgbClr val="01615A"/>
                </a:solidFill>
                <a:effectLst/>
                <a:latin charset="0" panose="020B0804030500040204" pitchFamily="34" typeface="Daytona Bold"/>
              </a:rPr>
              <a:t>15％</a:t>
            </a:r>
            <a:r>
              <a:rPr b="0" sz="1350">
                <a:solidFill>
                  <a:srgbClr val="1B334D"/>
                </a:solidFill>
                <a:effectLst/>
                <a:latin typeface="Daytona Regular"/>
              </a:rPr>
              <a:t>。</a:t>
            </a:r>
            <a:r>
              <a:rPr>
                <a:effectLst/>
              </a:rPr>
              <a:t> </a:t>
            </a:r>
            <a:endParaRPr altLang="en-US" lang="ja-JP"/>
          </a:p>
        </p:txBody>
      </p:sp>
      <p:sp>
        <p:nvSpPr>
          <p:cNvPr id="18" name="テキスト ボックス 17">
            <a:extLst>
              <a:ext uri="{FF2B5EF4-FFF2-40B4-BE49-F238E27FC236}">
                <a16:creationId xmlns:a16="http://schemas.microsoft.com/office/drawing/2014/main" id="{1B4B8D2F-B87B-4C8A-951C-6382D4EE5FCB}"/>
              </a:ext>
            </a:extLst>
          </p:cNvPr>
          <p:cNvSpPr txBox="1"/>
          <p:nvPr/>
        </p:nvSpPr>
        <p:spPr>
          <a:xfrm>
            <a:off x="7458075" y="4715767"/>
            <a:ext cx="3810000" cy="868560"/>
          </a:xfrm>
          <a:prstGeom prst="rect">
            <a:avLst/>
          </a:prstGeom>
          <a:noFill/>
        </p:spPr>
        <p:txBody>
          <a:bodyPr rtlCol="0" wrap="square">
            <a:normAutofit fontScale="92500" lnSpcReduction="10000"/>
          </a:bodyPr>
          <a:lstStyle/>
          <a:p>
            <a:pPr algn="l" marL="0">
              <a:buNone/>
            </a:pPr>
            <a:r>
              <a:rPr b="1" sz="1575">
                <a:solidFill>
                  <a:srgbClr val="1B334D"/>
                </a:solidFill>
                <a:effectLst/>
                <a:latin charset="0" panose="020B0804030500040204" pitchFamily="34" typeface="Daytona Bold"/>
              </a:rPr>
              <a:t>インフルエンサーマーケティング</a:t>
            </a:r>
            <a:r>
              <a:rPr>
                <a:effectLst/>
              </a:rPr>
              <a:t> </a:t>
            </a:r>
          </a:p>
          <a:p>
            <a:pPr algn="l" marL="0">
              <a:spcBef>
                <a:spcPts val="900"/>
              </a:spcBef>
              <a:buNone/>
            </a:pPr>
            <a:r>
              <a:rPr b="0" sz="1350">
                <a:solidFill>
                  <a:srgbClr val="1B334D"/>
                </a:solidFill>
                <a:effectLst/>
                <a:latin typeface="Daytona Regular"/>
              </a:rPr>
              <a:t>影響力のあるインフルエンサーを起用し、信頼性と拡散力を強化。ROIは平均</a:t>
            </a:r>
            <a:r>
              <a:rPr b="1" sz="1350">
                <a:solidFill>
                  <a:srgbClr val="01615A"/>
                </a:solidFill>
                <a:effectLst/>
                <a:latin charset="0" panose="020B0804030500040204" pitchFamily="34" typeface="Daytona Bold"/>
              </a:rPr>
              <a:t>25％</a:t>
            </a:r>
            <a:r>
              <a:rPr b="0" sz="1350">
                <a:solidFill>
                  <a:srgbClr val="1B334D"/>
                </a:solidFill>
                <a:effectLst/>
                <a:latin typeface="Daytona Regular"/>
              </a:rPr>
              <a:t>。</a:t>
            </a:r>
            <a:r>
              <a:rPr>
                <a:effectLst/>
              </a:rPr>
              <a:t> </a:t>
            </a:r>
            <a:endParaRPr altLang="en-US" lang="ja-JP"/>
          </a:p>
        </p:txBody>
      </p:sp>
    </p:spTree>
    <p:extLst>
      <p:ext uri="{BB962C8B-B14F-4D97-AF65-F5344CB8AC3E}">
        <p14:creationId xmlns:p14="http://schemas.microsoft.com/office/powerpoint/2010/main" val="643174093"/>
      </p:ext>
    </p:extLst>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D5C73359-38DA-45FF-8691-68F2D75A05D8}"/>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コンテンツ プレースホルダー 3">
            <a:extLst>
              <a:ext uri="{FF2B5EF4-FFF2-40B4-BE49-F238E27FC236}">
                <a16:creationId xmlns:a16="http://schemas.microsoft.com/office/drawing/2014/main" id="{ED7C6A3E-AC28-7D0F-C5C8-43AD1E6BDD87}"/>
              </a:ext>
            </a:extLst>
          </p:cNvPr>
          <p:cNvSpPr>
            <a:spLocks noGrp="1"/>
          </p:cNvSpPr>
          <p:nvPr>
            <p:ph idx="2" sz="half"/>
          </p:nvPr>
        </p:nvSpPr>
        <p:spPr>
          <a:xfrm>
            <a:off x="828675" y="1238250"/>
            <a:ext cx="10553700" cy="502890"/>
          </a:xfrm>
        </p:spPr>
        <p:txBody>
          <a:bodyPr>
            <a:normAutofit fontScale="92500" lnSpcReduction="20000"/>
          </a:bodyPr>
          <a:lstStyle/>
          <a:p>
            <a:pPr algn="l" indent="0" marL="0">
              <a:buNone/>
            </a:pPr>
            <a:r>
              <a:rPr b="1" sz="3600">
                <a:solidFill>
                  <a:srgbClr val="1B334D"/>
                </a:solidFill>
                <a:effectLst/>
                <a:latin charset="0" panose="020B0804030500040204" pitchFamily="34" typeface="Daytona Bold"/>
              </a:rPr>
              <a:t>今後の展開と目標 </a:t>
            </a:r>
            <a:endParaRPr altLang="en-US" kumimoji="1" lang="ja-JP"/>
          </a:p>
        </p:txBody>
      </p:sp>
      <p:sp>
        <p:nvSpPr>
          <p:cNvPr id="6" name="テキスト ボックス 5">
            <a:extLst>
              <a:ext uri="{FF2B5EF4-FFF2-40B4-BE49-F238E27FC236}">
                <a16:creationId xmlns:a16="http://schemas.microsoft.com/office/drawing/2014/main" id="{7D084D75-107B-49EE-9C13-257417614D37}"/>
              </a:ext>
            </a:extLst>
          </p:cNvPr>
          <p:cNvSpPr txBox="1"/>
          <p:nvPr/>
        </p:nvSpPr>
        <p:spPr>
          <a:xfrm>
            <a:off x="828675" y="2381250"/>
            <a:ext cx="10553700" cy="1905000"/>
          </a:xfrm>
          <a:prstGeom prst="rect">
            <a:avLst/>
          </a:prstGeom>
          <a:noFill/>
        </p:spPr>
        <p:txBody>
          <a:bodyPr rtlCol="0" wrap="square">
            <a:normAutofit fontScale="92500" lnSpcReduction="20000"/>
          </a:bodyPr>
          <a:lstStyle/>
          <a:p>
            <a:pPr algn="l" marL="0">
              <a:buNone/>
            </a:pPr>
            <a:r>
              <a:rPr b="1" sz="15000">
                <a:solidFill>
                  <a:srgbClr val="01615A"/>
                </a:solidFill>
                <a:effectLst/>
                <a:latin charset="0" panose="020B0804030500040204" pitchFamily="34" typeface="Daytona Bold"/>
              </a:rPr>
              <a:t>10億円 </a:t>
            </a:r>
            <a:endParaRPr altLang="en-US" lang="ja-JP"/>
          </a:p>
        </p:txBody>
      </p:sp>
      <p:sp>
        <p:nvSpPr>
          <p:cNvPr id="7" name="テキスト ボックス 6">
            <a:extLst>
              <a:ext uri="{FF2B5EF4-FFF2-40B4-BE49-F238E27FC236}">
                <a16:creationId xmlns:a16="http://schemas.microsoft.com/office/drawing/2014/main" id="{BC2EDC8C-7E31-4C70-AED9-6580F90CFA7C}"/>
              </a:ext>
            </a:extLst>
          </p:cNvPr>
          <p:cNvSpPr txBox="1"/>
          <p:nvPr/>
        </p:nvSpPr>
        <p:spPr>
          <a:xfrm>
            <a:off x="828675" y="4762500"/>
            <a:ext cx="10553700" cy="676275"/>
          </a:xfrm>
          <a:prstGeom prst="rect">
            <a:avLst/>
          </a:prstGeom>
          <a:noFill/>
        </p:spPr>
        <p:txBody>
          <a:bodyPr rtlCol="0" wrap="square">
            <a:normAutofit lnSpcReduction="10000"/>
          </a:bodyPr>
          <a:lstStyle/>
          <a:p>
            <a:pPr algn="l" marL="0">
              <a:buNone/>
            </a:pPr>
            <a:r>
              <a:rPr b="1" sz="1800">
                <a:solidFill>
                  <a:srgbClr val="1B334D"/>
                </a:solidFill>
                <a:effectLst/>
                <a:latin charset="0" panose="020B0804030500040204" pitchFamily="34" typeface="Daytona Bold"/>
              </a:rPr>
              <a:t>1年以内の売上目標（加えてマーケットシェア5%獲得） </a:t>
            </a:r>
            <a:endParaRPr>
              <a:effectLst/>
            </a:endParaRPr>
          </a:p>
          <a:p>
            <a:pPr algn="l" marL="0">
              <a:spcBef>
                <a:spcPts val="1050"/>
              </a:spcBef>
              <a:buNone/>
            </a:pPr>
            <a:r>
              <a:rPr b="0" sz="1350">
                <a:solidFill>
                  <a:srgbClr val="1B334D"/>
                </a:solidFill>
                <a:effectLst/>
                <a:latin typeface="Daytona Regular"/>
              </a:rPr>
              <a:t>新市場への進出／ラインナップ拡充／顧客ロイヤルティプログラム導入を推進。継続的な改善と市場反応の分析で成長を加速します。 </a:t>
            </a:r>
            <a:endParaRPr altLang="en-US" lang="ja-JP"/>
          </a:p>
        </p:txBody>
      </p:sp>
    </p:spTree>
    <p:extLst>
      <p:ext uri="{BB962C8B-B14F-4D97-AF65-F5344CB8AC3E}">
        <p14:creationId xmlns:p14="http://schemas.microsoft.com/office/powerpoint/2010/main" val="2130831441"/>
      </p:ext>
    </p:extLst>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7F0B04CD-1C35-409B-A663-1257404F1C91}"/>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コンテンツ プレースホルダー 3">
            <a:extLst>
              <a:ext uri="{FF2B5EF4-FFF2-40B4-BE49-F238E27FC236}">
                <a16:creationId xmlns:a16="http://schemas.microsoft.com/office/drawing/2014/main" id="{8FCA2639-C78B-CE91-E822-CC4740AB1C9B}"/>
              </a:ext>
            </a:extLst>
          </p:cNvPr>
          <p:cNvSpPr>
            <a:spLocks noGrp="1"/>
          </p:cNvSpPr>
          <p:nvPr>
            <p:ph idx="2" sz="half"/>
          </p:nvPr>
        </p:nvSpPr>
        <p:spPr>
          <a:xfrm>
            <a:off x="733425" y="866775"/>
            <a:ext cx="10953750" cy="599330"/>
          </a:xfrm>
        </p:spPr>
        <p:txBody>
          <a:bodyPr/>
          <a:lstStyle/>
          <a:p>
            <a:pPr algn="l" indent="0" marL="0">
              <a:spcBef>
                <a:spcPts val="450"/>
              </a:spcBef>
              <a:buNone/>
            </a:pPr>
            <a:r>
              <a:rPr>
                <a:solidFill>
                  <a:srgbClr val="1B334D"/>
                </a:solidFill>
                <a:effectLst/>
                <a:latin charset="0" panose="020B0804030500040204" pitchFamily="34" typeface="Daytona Bold"/>
              </a:rPr>
              <a:t>結論：市場成功へ </a:t>
            </a:r>
            <a:endParaRPr altLang="en-US" kumimoji="1" lang="ja-JP"/>
          </a:p>
        </p:txBody>
      </p:sp>
      <p:sp>
        <p:nvSpPr>
          <p:cNvPr id="6" name="テキスト ボックス 5">
            <a:extLst>
              <a:ext uri="{FF2B5EF4-FFF2-40B4-BE49-F238E27FC236}">
                <a16:creationId xmlns:a16="http://schemas.microsoft.com/office/drawing/2014/main" id="{3D92F7B1-CE3B-4A06-BF9B-78537259A2C9}"/>
              </a:ext>
            </a:extLst>
          </p:cNvPr>
          <p:cNvSpPr txBox="1"/>
          <p:nvPr/>
        </p:nvSpPr>
        <p:spPr>
          <a:xfrm>
            <a:off x="733425" y="3466058"/>
            <a:ext cx="2524125" cy="921990"/>
          </a:xfrm>
          <a:prstGeom prst="rect">
            <a:avLst/>
          </a:prstGeom>
          <a:noFill/>
        </p:spPr>
        <p:txBody>
          <a:bodyPr rtlCol="0" wrap="square">
            <a:normAutofit fontScale="92500" lnSpcReduction="20000"/>
          </a:bodyPr>
          <a:lstStyle/>
          <a:p>
            <a:pPr algn="l" marL="0">
              <a:spcBef>
                <a:spcPts val="750"/>
              </a:spcBef>
              <a:buNone/>
            </a:pPr>
            <a:r>
              <a:rPr b="1" sz="1800">
                <a:solidFill>
                  <a:srgbClr val="1B334D"/>
                </a:solidFill>
                <a:effectLst/>
                <a:latin charset="0" panose="020B0804030500040204" pitchFamily="34" typeface="Daytona Bold"/>
              </a:rPr>
              <a:t>特徴の整理 </a:t>
            </a:r>
            <a:endParaRPr>
              <a:effectLst/>
            </a:endParaRPr>
          </a:p>
          <a:p>
            <a:pPr algn="l" marL="0">
              <a:spcBef>
                <a:spcPts val="1050"/>
              </a:spcBef>
              <a:buNone/>
            </a:pPr>
            <a:r>
              <a:rPr b="0" sz="1350">
                <a:solidFill>
                  <a:srgbClr val="1B334D"/>
                </a:solidFill>
                <a:effectLst/>
                <a:latin typeface="Daytona Regular"/>
              </a:rPr>
              <a:t>新商品の価値を一言で伝えられる形に統合し、訴求の軸をぶらさない。 </a:t>
            </a:r>
            <a:endParaRPr altLang="en-US" lang="ja-JP"/>
          </a:p>
        </p:txBody>
      </p:sp>
      <p:sp>
        <p:nvSpPr>
          <p:cNvPr id="7" name="テキスト ボックス 6">
            <a:extLst>
              <a:ext uri="{FF2B5EF4-FFF2-40B4-BE49-F238E27FC236}">
                <a16:creationId xmlns:a16="http://schemas.microsoft.com/office/drawing/2014/main" id="{83541448-85E2-40CA-A95B-56865BCBA475}"/>
              </a:ext>
            </a:extLst>
          </p:cNvPr>
          <p:cNvSpPr txBox="1"/>
          <p:nvPr/>
        </p:nvSpPr>
        <p:spPr>
          <a:xfrm>
            <a:off x="3543300" y="3466058"/>
            <a:ext cx="2524125" cy="921990"/>
          </a:xfrm>
          <a:prstGeom prst="rect">
            <a:avLst/>
          </a:prstGeom>
          <a:noFill/>
        </p:spPr>
        <p:txBody>
          <a:bodyPr rtlCol="0" wrap="square">
            <a:normAutofit fontScale="92500" lnSpcReduction="20000"/>
          </a:bodyPr>
          <a:lstStyle/>
          <a:p>
            <a:pPr algn="l" marL="0">
              <a:spcBef>
                <a:spcPts val="750"/>
              </a:spcBef>
              <a:buNone/>
            </a:pPr>
            <a:r>
              <a:rPr b="1" sz="1800">
                <a:solidFill>
                  <a:srgbClr val="1B334D"/>
                </a:solidFill>
                <a:effectLst/>
                <a:latin charset="0" panose="020B0804030500040204" pitchFamily="34" typeface="Daytona Bold"/>
              </a:rPr>
              <a:t>ターゲット適合 </a:t>
            </a:r>
            <a:endParaRPr>
              <a:effectLst/>
            </a:endParaRPr>
          </a:p>
          <a:p>
            <a:pPr algn="l" marL="0">
              <a:spcBef>
                <a:spcPts val="1050"/>
              </a:spcBef>
              <a:buNone/>
            </a:pPr>
            <a:r>
              <a:rPr b="0" sz="1350">
                <a:solidFill>
                  <a:srgbClr val="1B334D"/>
                </a:solidFill>
                <a:effectLst/>
                <a:latin typeface="Daytona Regular"/>
              </a:rPr>
              <a:t>顧客課題と利用シーンを明確化し、最も刺さるメッセージに絞り込む。 </a:t>
            </a:r>
            <a:endParaRPr altLang="en-US" lang="ja-JP"/>
          </a:p>
        </p:txBody>
      </p:sp>
      <p:sp>
        <p:nvSpPr>
          <p:cNvPr id="8" name="テキスト ボックス 7">
            <a:extLst>
              <a:ext uri="{FF2B5EF4-FFF2-40B4-BE49-F238E27FC236}">
                <a16:creationId xmlns:a16="http://schemas.microsoft.com/office/drawing/2014/main" id="{5D6A3252-F0A5-48AD-B51F-246DABC14551}"/>
              </a:ext>
            </a:extLst>
          </p:cNvPr>
          <p:cNvSpPr txBox="1"/>
          <p:nvPr/>
        </p:nvSpPr>
        <p:spPr>
          <a:xfrm>
            <a:off x="6353175" y="3466058"/>
            <a:ext cx="2524125" cy="921990"/>
          </a:xfrm>
          <a:prstGeom prst="rect">
            <a:avLst/>
          </a:prstGeom>
          <a:noFill/>
        </p:spPr>
        <p:txBody>
          <a:bodyPr rtlCol="0" wrap="square">
            <a:normAutofit fontScale="92500" lnSpcReduction="20000"/>
          </a:bodyPr>
          <a:lstStyle/>
          <a:p>
            <a:pPr algn="l" marL="0">
              <a:spcBef>
                <a:spcPts val="750"/>
              </a:spcBef>
              <a:buNone/>
            </a:pPr>
            <a:r>
              <a:rPr b="1" sz="1800">
                <a:solidFill>
                  <a:srgbClr val="1B334D"/>
                </a:solidFill>
                <a:effectLst/>
                <a:latin charset="0" panose="020B0804030500040204" pitchFamily="34" typeface="Daytona Bold"/>
              </a:rPr>
              <a:t>競合優位性 </a:t>
            </a:r>
            <a:endParaRPr>
              <a:effectLst/>
            </a:endParaRPr>
          </a:p>
          <a:p>
            <a:pPr algn="l" marL="0">
              <a:spcBef>
                <a:spcPts val="1050"/>
              </a:spcBef>
              <a:buNone/>
            </a:pPr>
            <a:r>
              <a:rPr b="0" sz="1350">
                <a:solidFill>
                  <a:srgbClr val="1B334D"/>
                </a:solidFill>
                <a:effectLst/>
                <a:latin typeface="Daytona Regular"/>
              </a:rPr>
              <a:t>差別化ポイントを根拠とセットで提示し、選ばれる理由を具体化する。 </a:t>
            </a:r>
            <a:endParaRPr altLang="en-US" lang="ja-JP"/>
          </a:p>
        </p:txBody>
      </p:sp>
      <p:sp>
        <p:nvSpPr>
          <p:cNvPr id="9" name="テキスト ボックス 8">
            <a:extLst>
              <a:ext uri="{FF2B5EF4-FFF2-40B4-BE49-F238E27FC236}">
                <a16:creationId xmlns:a16="http://schemas.microsoft.com/office/drawing/2014/main" id="{1B2A8FC4-BF37-4A53-83B2-698230645F03}"/>
              </a:ext>
            </a:extLst>
          </p:cNvPr>
          <p:cNvSpPr txBox="1"/>
          <p:nvPr/>
        </p:nvSpPr>
        <p:spPr>
          <a:xfrm>
            <a:off x="9163050" y="3466058"/>
            <a:ext cx="2524125" cy="921990"/>
          </a:xfrm>
          <a:prstGeom prst="rect">
            <a:avLst/>
          </a:prstGeom>
          <a:noFill/>
        </p:spPr>
        <p:txBody>
          <a:bodyPr rtlCol="0" wrap="square">
            <a:normAutofit fontScale="92500" lnSpcReduction="20000"/>
          </a:bodyPr>
          <a:lstStyle/>
          <a:p>
            <a:pPr algn="l" marL="0">
              <a:spcBef>
                <a:spcPts val="750"/>
              </a:spcBef>
              <a:buNone/>
            </a:pPr>
            <a:r>
              <a:rPr b="1" sz="1800">
                <a:solidFill>
                  <a:srgbClr val="1B334D"/>
                </a:solidFill>
                <a:effectLst/>
                <a:latin charset="0" panose="020B0804030500040204" pitchFamily="34" typeface="Daytona Bold"/>
              </a:rPr>
              <a:t>販売戦略の実行 </a:t>
            </a:r>
            <a:endParaRPr>
              <a:effectLst/>
            </a:endParaRPr>
          </a:p>
          <a:p>
            <a:pPr algn="l" marL="0">
              <a:spcBef>
                <a:spcPts val="1050"/>
              </a:spcBef>
              <a:buNone/>
            </a:pPr>
            <a:r>
              <a:rPr b="0" sz="1350">
                <a:solidFill>
                  <a:srgbClr val="1B334D"/>
                </a:solidFill>
                <a:effectLst/>
                <a:latin typeface="Daytona Regular"/>
              </a:rPr>
              <a:t>効果的な販売戦略を一貫したプレゼンで届け、成功への道筋を構築する。 </a:t>
            </a:r>
            <a:endParaRPr altLang="en-US" lang="ja-JP"/>
          </a:p>
        </p:txBody>
      </p:sp>
    </p:spTree>
    <p:extLst>
      <p:ext uri="{BB962C8B-B14F-4D97-AF65-F5344CB8AC3E}">
        <p14:creationId xmlns:p14="http://schemas.microsoft.com/office/powerpoint/2010/main" val="3228143409"/>
      </p:ext>
    </p:extLst>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0C4DF8F5-143B-42D4-9337-FE64C47F3728}"/>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descr="A modern, premium-quality image showing a sleek product display table in a bright, contemporary retail environment, with soft lighting and subtle reflections. The scene should evoke innovation and professionalism, suitable for overlaying agenda text. No visible or implied text, letters, or words should appear anywhere in the image. The composition should allow for clear text placement and convey a sense of anticipation for a new product launch" id="6" name="コンテンツ プレースホルダー 5">
            <a:extLst>
              <a:ext uri="{FF2B5EF4-FFF2-40B4-BE49-F238E27FC236}">
                <a16:creationId xmlns:a16="http://schemas.microsoft.com/office/drawing/2014/main" id="{7BB4AD31-D550-49F3-9EA5-EF4509440F9A}"/>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0" y="0"/>
            <a:ext cx="4572000" cy="6858000"/>
          </a:xfrm>
          <a:prstGeom prst="rect">
            <a:avLst/>
          </a:prstGeom>
        </p:spPr>
      </p:pic>
      <p:sp>
        <p:nvSpPr>
          <p:cNvPr id="7" name="テキスト ボックス 6">
            <a:extLst>
              <a:ext uri="{FF2B5EF4-FFF2-40B4-BE49-F238E27FC236}">
                <a16:creationId xmlns:a16="http://schemas.microsoft.com/office/drawing/2014/main" id="{FA610420-55D8-4BF8-8B17-D47F3BDE93C8}"/>
              </a:ext>
            </a:extLst>
          </p:cNvPr>
          <p:cNvSpPr txBox="1"/>
          <p:nvPr/>
        </p:nvSpPr>
        <p:spPr>
          <a:xfrm>
            <a:off x="5343525" y="1343025"/>
            <a:ext cx="6477000" cy="670470"/>
          </a:xfrm>
          <a:prstGeom prst="rect">
            <a:avLst/>
          </a:prstGeom>
          <a:noFill/>
        </p:spPr>
        <p:txBody>
          <a:bodyPr rtlCol="0" wrap="square">
            <a:normAutofit fontScale="92500" lnSpcReduction="20000"/>
          </a:bodyPr>
          <a:lstStyle/>
          <a:p>
            <a:pPr algn="l" marL="0">
              <a:buNone/>
            </a:pPr>
            <a:r>
              <a:rPr sz="4800">
                <a:solidFill>
                  <a:srgbClr val="1B334D"/>
                </a:solidFill>
                <a:effectLst/>
                <a:latin typeface="Daytona Bold"/>
              </a:rPr>
              <a:t>Agenda</a:t>
            </a:r>
            <a:r>
              <a:rPr>
                <a:effectLst/>
              </a:rPr>
              <a:t> </a:t>
            </a:r>
            <a:endParaRPr altLang="en-US" lang="ja-JP"/>
          </a:p>
        </p:txBody>
      </p:sp>
      <p:sp>
        <p:nvSpPr>
          <p:cNvPr id="8" name="テキスト ボックス 7">
            <a:extLst>
              <a:ext uri="{FF2B5EF4-FFF2-40B4-BE49-F238E27FC236}">
                <a16:creationId xmlns:a16="http://schemas.microsoft.com/office/drawing/2014/main" id="{65D70324-0242-4CBA-9900-B50529E85709}"/>
              </a:ext>
            </a:extLst>
          </p:cNvPr>
          <p:cNvSpPr txBox="1"/>
          <p:nvPr/>
        </p:nvSpPr>
        <p:spPr>
          <a:xfrm>
            <a:off x="5343525" y="2394495"/>
            <a:ext cx="6477000" cy="1748432"/>
          </a:xfrm>
          <a:prstGeom prst="rect">
            <a:avLst/>
          </a:prstGeom>
          <a:noFill/>
        </p:spPr>
        <p:txBody>
          <a:bodyPr rtlCol="0" wrap="square">
            <a:normAutofit/>
          </a:bodyPr>
          <a:lstStyle/>
          <a:p>
            <a:pPr algn="l" marL="0">
              <a:buNone/>
            </a:pPr>
            <a:r>
              <a:rPr b="0" sz="1800">
                <a:solidFill>
                  <a:srgbClr val="1B334D"/>
                </a:solidFill>
                <a:effectLst/>
                <a:latin typeface="Daytona Regular"/>
              </a:rPr>
              <a:t>• 新商品の概要と特徴</a:t>
            </a:r>
            <a:r>
              <a:rPr>
                <a:effectLst/>
              </a:rPr>
              <a:t> </a:t>
            </a:r>
          </a:p>
          <a:p>
            <a:pPr algn="l" marL="0">
              <a:spcBef>
                <a:spcPts val="1350"/>
              </a:spcBef>
              <a:buNone/>
            </a:pPr>
            <a:r>
              <a:rPr b="0" sz="1800">
                <a:solidFill>
                  <a:srgbClr val="1B334D"/>
                </a:solidFill>
                <a:effectLst/>
                <a:latin typeface="Daytona Regular"/>
              </a:rPr>
              <a:t>• ターゲット市場と顧客ニーズ</a:t>
            </a:r>
            <a:r>
              <a:rPr>
                <a:effectLst/>
              </a:rPr>
              <a:t> </a:t>
            </a:r>
          </a:p>
          <a:p>
            <a:pPr algn="l" marL="0">
              <a:spcBef>
                <a:spcPts val="1350"/>
              </a:spcBef>
              <a:buNone/>
            </a:pPr>
            <a:r>
              <a:rPr b="0" sz="1800">
                <a:solidFill>
                  <a:srgbClr val="1B334D"/>
                </a:solidFill>
                <a:effectLst/>
                <a:latin typeface="Daytona Regular"/>
              </a:rPr>
              <a:t>• 競合製品との比較</a:t>
            </a:r>
            <a:r>
              <a:rPr>
                <a:effectLst/>
              </a:rPr>
              <a:t> </a:t>
            </a:r>
          </a:p>
          <a:p>
            <a:pPr algn="l" marL="0">
              <a:spcBef>
                <a:spcPts val="1350"/>
              </a:spcBef>
              <a:buNone/>
            </a:pPr>
            <a:r>
              <a:rPr b="0" sz="1800">
                <a:solidFill>
                  <a:srgbClr val="1B334D"/>
                </a:solidFill>
                <a:effectLst/>
                <a:latin typeface="Daytona Regular"/>
              </a:rPr>
              <a:t>• 販売戦略とプロモーション計画</a:t>
            </a:r>
            <a:r>
              <a:rPr>
                <a:effectLst/>
              </a:rPr>
              <a:t> </a:t>
            </a:r>
            <a:endParaRPr altLang="en-US" lang="ja-JP"/>
          </a:p>
        </p:txBody>
      </p:sp>
    </p:spTree>
    <p:extLst>
      <p:ext uri="{BB962C8B-B14F-4D97-AF65-F5344CB8AC3E}">
        <p14:creationId xmlns:p14="http://schemas.microsoft.com/office/powerpoint/2010/main" val="3538198343"/>
      </p:ext>
    </p:extLst>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2B370A41-21C5-465E-88A0-D0EF8D6A66F4}"/>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コンテンツ プレースホルダー 3">
            <a:extLst>
              <a:ext uri="{FF2B5EF4-FFF2-40B4-BE49-F238E27FC236}">
                <a16:creationId xmlns:a16="http://schemas.microsoft.com/office/drawing/2014/main" id="{F3936161-E425-FF9C-5379-E6973B537A3F}"/>
              </a:ext>
            </a:extLst>
          </p:cNvPr>
          <p:cNvSpPr>
            <a:spLocks noGrp="1"/>
          </p:cNvSpPr>
          <p:nvPr>
            <p:ph idx="2" sz="half"/>
          </p:nvPr>
        </p:nvSpPr>
        <p:spPr>
          <a:xfrm>
            <a:off x="828675" y="5507980"/>
            <a:ext cx="10534650" cy="521344"/>
          </a:xfrm>
        </p:spPr>
        <p:txBody>
          <a:bodyPr/>
          <a:lstStyle/>
          <a:p>
            <a:pPr algn="l" fontAlgn="b" indent="0" marL="0" marR="0">
              <a:buNone/>
            </a:pPr>
            <a:r>
              <a:rPr>
                <a:solidFill>
                  <a:srgbClr val="1B334D"/>
                </a:solidFill>
                <a:effectLst/>
                <a:latin typeface="Daytona Bold"/>
              </a:rPr>
              <a:t>新商品の概要と特徴</a:t>
            </a:r>
            <a:r>
              <a:rPr>
                <a:effectLst/>
              </a:rPr>
              <a:t> </a:t>
            </a:r>
            <a:endParaRPr altLang="en-US" kumimoji="1" lang="ja-JP"/>
          </a:p>
        </p:txBody>
      </p:sp>
    </p:spTree>
    <p:extLst>
      <p:ext uri="{BB962C8B-B14F-4D97-AF65-F5344CB8AC3E}">
        <p14:creationId xmlns:p14="http://schemas.microsoft.com/office/powerpoint/2010/main" val="81449951"/>
      </p:ext>
    </p:extLst>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741CEEDE-5C46-4669-88E6-723F7B13D96A}"/>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descr="高品質な商品写真。製品が明るく、清潔な背景の上に配置され、ディテールや質感がわかりやすい構図。製品以外の装飾は控えめで、視線が商品自体に集中するようにする。背景や商品周辺に文字やロゴ、説明文などの可視・暗示的なテキストは一切含めない。" id="6" name="コンテンツ プレースホルダー 5">
            <a:extLst>
              <a:ext uri="{FF2B5EF4-FFF2-40B4-BE49-F238E27FC236}">
                <a16:creationId xmlns:a16="http://schemas.microsoft.com/office/drawing/2014/main" id="{B02532ED-E155-4D95-A0EC-C3850112DD2D}"/>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8165306" y="9525"/>
            <a:ext cx="4017019" cy="6858000"/>
          </a:xfrm>
          <a:prstGeom prst="rect">
            <a:avLst/>
          </a:prstGeom>
        </p:spPr>
      </p:pic>
      <p:sp>
        <p:nvSpPr>
          <p:cNvPr id="7" name="テキスト ボックス 6">
            <a:extLst>
              <a:ext uri="{FF2B5EF4-FFF2-40B4-BE49-F238E27FC236}">
                <a16:creationId xmlns:a16="http://schemas.microsoft.com/office/drawing/2014/main" id="{A1807445-746C-4AFE-B967-C4E4DA5D13F9}"/>
              </a:ext>
            </a:extLst>
          </p:cNvPr>
          <p:cNvSpPr txBox="1"/>
          <p:nvPr/>
        </p:nvSpPr>
        <p:spPr>
          <a:xfrm>
            <a:off x="619125" y="1038225"/>
            <a:ext cx="6936581" cy="335160"/>
          </a:xfrm>
          <a:prstGeom prst="rect">
            <a:avLst/>
          </a:prstGeom>
          <a:noFill/>
        </p:spPr>
        <p:txBody>
          <a:bodyPr rtlCol="0" wrap="square">
            <a:normAutofit fontScale="92500" lnSpcReduction="10000"/>
          </a:bodyPr>
          <a:lstStyle/>
          <a:p>
            <a:pPr algn="l" marL="0" marR="0">
              <a:buNone/>
            </a:pPr>
            <a:r>
              <a:rPr b="0">
                <a:solidFill>
                  <a:srgbClr val="1B334D"/>
                </a:solidFill>
                <a:effectLst/>
                <a:latin typeface="Daytona Bold"/>
              </a:rPr>
              <a:t>商品の基本情報と名称</a:t>
            </a:r>
            <a:r>
              <a:rPr>
                <a:effectLst/>
              </a:rPr>
              <a:t> </a:t>
            </a:r>
            <a:endParaRPr altLang="en-US" lang="ja-JP"/>
          </a:p>
        </p:txBody>
      </p:sp>
      <p:sp>
        <p:nvSpPr>
          <p:cNvPr id="8" name="テキスト ボックス 7">
            <a:extLst>
              <a:ext uri="{FF2B5EF4-FFF2-40B4-BE49-F238E27FC236}">
                <a16:creationId xmlns:a16="http://schemas.microsoft.com/office/drawing/2014/main" id="{A1CB8FE7-E505-4D87-9382-A500E1730AF8}"/>
              </a:ext>
            </a:extLst>
          </p:cNvPr>
          <p:cNvSpPr txBox="1"/>
          <p:nvPr/>
        </p:nvSpPr>
        <p:spPr>
          <a:xfrm>
            <a:off x="619125" y="1697235"/>
            <a:ext cx="6936581" cy="556170"/>
          </a:xfrm>
          <a:prstGeom prst="rect">
            <a:avLst/>
          </a:prstGeom>
          <a:noFill/>
        </p:spPr>
        <p:txBody>
          <a:bodyPr rtlCol="0" wrap="square">
            <a:normAutofit fontScale="85000" lnSpcReduction="20000"/>
          </a:bodyPr>
          <a:lstStyle/>
          <a:p>
            <a:pPr algn="l" marL="0" marR="0">
              <a:spcBef>
                <a:spcPts val="2550"/>
              </a:spcBef>
              <a:buNone/>
            </a:pPr>
            <a:r>
              <a:rPr b="0" sz="1350">
                <a:solidFill>
                  <a:srgbClr val="1B334D"/>
                </a:solidFill>
                <a:effectLst/>
                <a:latin typeface="Daytona Bold"/>
              </a:rPr>
              <a:t>名称の役割</a:t>
            </a:r>
            <a:r>
              <a:rPr>
                <a:effectLst/>
              </a:rPr>
              <a:t> </a:t>
            </a:r>
          </a:p>
          <a:p>
            <a:pPr algn="l" marL="0" marR="0">
              <a:spcBef>
                <a:spcPts val="600"/>
              </a:spcBef>
              <a:buNone/>
            </a:pPr>
            <a:r>
              <a:rPr b="0" sz="1350">
                <a:solidFill>
                  <a:srgbClr val="1B334D"/>
                </a:solidFill>
                <a:effectLst/>
                <a:latin typeface="Daytona Regular"/>
              </a:rPr>
              <a:t>商品名はブランドイメージに直結し、顧客認知度を高める中核要素です。</a:t>
            </a:r>
            <a:r>
              <a:rPr>
                <a:effectLst/>
              </a:rPr>
              <a:t> </a:t>
            </a:r>
            <a:endParaRPr altLang="en-US" lang="ja-JP"/>
          </a:p>
        </p:txBody>
      </p:sp>
      <p:sp>
        <p:nvSpPr>
          <p:cNvPr id="9" name="テキスト ボックス 8">
            <a:extLst>
              <a:ext uri="{FF2B5EF4-FFF2-40B4-BE49-F238E27FC236}">
                <a16:creationId xmlns:a16="http://schemas.microsoft.com/office/drawing/2014/main" id="{678D9D66-358F-4E63-B386-EDAEF8262396}"/>
              </a:ext>
            </a:extLst>
          </p:cNvPr>
          <p:cNvSpPr txBox="1"/>
          <p:nvPr/>
        </p:nvSpPr>
        <p:spPr>
          <a:xfrm>
            <a:off x="619125" y="2424856"/>
            <a:ext cx="6936581" cy="556170"/>
          </a:xfrm>
          <a:prstGeom prst="rect">
            <a:avLst/>
          </a:prstGeom>
          <a:noFill/>
        </p:spPr>
        <p:txBody>
          <a:bodyPr rtlCol="0" wrap="square">
            <a:normAutofit fontScale="85000" lnSpcReduction="20000"/>
          </a:bodyPr>
          <a:lstStyle/>
          <a:p>
            <a:pPr algn="l" marL="0" marR="0">
              <a:spcBef>
                <a:spcPts val="1350"/>
              </a:spcBef>
              <a:buNone/>
            </a:pPr>
            <a:r>
              <a:rPr b="0" sz="1350">
                <a:solidFill>
                  <a:srgbClr val="1B334D"/>
                </a:solidFill>
                <a:effectLst/>
                <a:latin typeface="Daytona Bold"/>
              </a:rPr>
              <a:t>基本情報（例）</a:t>
            </a:r>
            <a:r>
              <a:rPr>
                <a:effectLst/>
              </a:rPr>
              <a:t> </a:t>
            </a:r>
          </a:p>
          <a:p>
            <a:pPr algn="l" marL="0" marR="0">
              <a:spcBef>
                <a:spcPts val="600"/>
              </a:spcBef>
              <a:buNone/>
            </a:pPr>
            <a:r>
              <a:rPr b="0" sz="1350">
                <a:solidFill>
                  <a:srgbClr val="1B334D"/>
                </a:solidFill>
                <a:effectLst/>
                <a:latin typeface="Daytona Regular"/>
              </a:rPr>
              <a:t>製品仕様・サイズ・価格帯などは、市場投入時の購買判断に直接影響します。</a:t>
            </a:r>
            <a:r>
              <a:rPr>
                <a:effectLst/>
              </a:rPr>
              <a:t> </a:t>
            </a:r>
            <a:endParaRPr altLang="en-US" lang="ja-JP"/>
          </a:p>
        </p:txBody>
      </p:sp>
      <p:sp>
        <p:nvSpPr>
          <p:cNvPr id="10" name="テキスト ボックス 9">
            <a:extLst>
              <a:ext uri="{FF2B5EF4-FFF2-40B4-BE49-F238E27FC236}">
                <a16:creationId xmlns:a16="http://schemas.microsoft.com/office/drawing/2014/main" id="{1CAC4A34-C969-4A3D-8932-FBA2E8BB3126}"/>
              </a:ext>
            </a:extLst>
          </p:cNvPr>
          <p:cNvSpPr txBox="1"/>
          <p:nvPr/>
        </p:nvSpPr>
        <p:spPr>
          <a:xfrm>
            <a:off x="619125" y="3152477"/>
            <a:ext cx="6936581" cy="556170"/>
          </a:xfrm>
          <a:prstGeom prst="rect">
            <a:avLst/>
          </a:prstGeom>
          <a:noFill/>
        </p:spPr>
        <p:txBody>
          <a:bodyPr rtlCol="0" wrap="square">
            <a:normAutofit fontScale="85000" lnSpcReduction="20000"/>
          </a:bodyPr>
          <a:lstStyle/>
          <a:p>
            <a:pPr algn="l" marL="0" marR="0">
              <a:spcBef>
                <a:spcPts val="1350"/>
              </a:spcBef>
              <a:buNone/>
            </a:pPr>
            <a:r>
              <a:rPr b="0" sz="1350">
                <a:solidFill>
                  <a:srgbClr val="1B334D"/>
                </a:solidFill>
                <a:effectLst/>
                <a:latin typeface="Daytona Bold"/>
              </a:rPr>
              <a:t>顧客調査の示唆</a:t>
            </a:r>
            <a:r>
              <a:rPr>
                <a:effectLst/>
              </a:rPr>
              <a:t> </a:t>
            </a:r>
          </a:p>
          <a:p>
            <a:pPr algn="l" marL="0" marR="0">
              <a:spcBef>
                <a:spcPts val="600"/>
              </a:spcBef>
              <a:buNone/>
            </a:pPr>
            <a:r>
              <a:rPr b="0" sz="1350">
                <a:solidFill>
                  <a:srgbClr val="1B334D"/>
                </a:solidFill>
                <a:effectLst/>
                <a:latin typeface="Daytona Regular"/>
              </a:rPr>
              <a:t>覚えやすく、機能を連想できる製品名は、購入意欲が</a:t>
            </a:r>
            <a:r>
              <a:rPr>
                <a:effectLst/>
              </a:rPr>
              <a:t> </a:t>
            </a:r>
            <a:r>
              <a:rPr b="0" sz="1350">
                <a:solidFill>
                  <a:srgbClr val="01615A"/>
                </a:solidFill>
                <a:effectLst/>
                <a:latin typeface="Daytona Bold"/>
              </a:rPr>
              <a:t>25%</a:t>
            </a:r>
            <a:r>
              <a:rPr>
                <a:effectLst/>
              </a:rPr>
              <a:t> </a:t>
            </a:r>
            <a:r>
              <a:rPr b="0" sz="1350">
                <a:solidFill>
                  <a:srgbClr val="1B334D"/>
                </a:solidFill>
                <a:effectLst/>
                <a:latin typeface="Daytona Regular"/>
              </a:rPr>
              <a:t>向上する傾向があります。</a:t>
            </a:r>
            <a:r>
              <a:rPr>
                <a:effectLst/>
              </a:rPr>
              <a:t> </a:t>
            </a:r>
            <a:endParaRPr altLang="en-US" lang="ja-JP"/>
          </a:p>
        </p:txBody>
      </p:sp>
    </p:spTree>
    <p:extLst>
      <p:ext uri="{BB962C8B-B14F-4D97-AF65-F5344CB8AC3E}">
        <p14:creationId xmlns:p14="http://schemas.microsoft.com/office/powerpoint/2010/main" val="4282489426"/>
      </p:ext>
    </p:extLst>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E5F8412C-5B56-4DF6-97AE-E1C390A0A358}"/>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descr="A vector illustration icon of a shining light bulb, symbolizing innovation and unique ideas, with a transparent background and no visible or implied text, letters, or words" id="6" name="コンテンツ プレースホルダー 5">
            <a:extLst>
              <a:ext uri="{FF2B5EF4-FFF2-40B4-BE49-F238E27FC236}">
                <a16:creationId xmlns:a16="http://schemas.microsoft.com/office/drawing/2014/main" id="{CA34520B-8125-49C3-A523-66207A9079FD}"/>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619125" y="2047875"/>
            <a:ext cx="3026419" cy="4248150"/>
          </a:xfrm>
          <a:prstGeom prst="rect">
            <a:avLst/>
          </a:prstGeom>
        </p:spPr>
      </p:pic>
      <p:sp>
        <p:nvSpPr>
          <p:cNvPr id="7" name="テキスト ボックス 6">
            <a:extLst>
              <a:ext uri="{FF2B5EF4-FFF2-40B4-BE49-F238E27FC236}">
                <a16:creationId xmlns:a16="http://schemas.microsoft.com/office/drawing/2014/main" id="{7DE538D7-D4D1-418B-BD24-A1660DA6066E}"/>
              </a:ext>
            </a:extLst>
          </p:cNvPr>
          <p:cNvSpPr txBox="1"/>
          <p:nvPr/>
        </p:nvSpPr>
        <p:spPr>
          <a:xfrm>
            <a:off x="619125" y="619125"/>
            <a:ext cx="3026419" cy="469255"/>
          </a:xfrm>
          <a:prstGeom prst="rect">
            <a:avLst/>
          </a:prstGeom>
          <a:noFill/>
        </p:spPr>
        <p:txBody>
          <a:bodyPr rtlCol="0" wrap="square">
            <a:normAutofit/>
          </a:bodyPr>
          <a:lstStyle/>
          <a:p>
            <a:pPr algn="l" marL="0" marR="0">
              <a:buNone/>
            </a:pPr>
            <a:r>
              <a:rPr b="1">
                <a:solidFill>
                  <a:srgbClr val="1B334D"/>
                </a:solidFill>
                <a:effectLst/>
                <a:latin typeface="Daytona Bold"/>
              </a:rPr>
              <a:t>主な特徴と独自性 </a:t>
            </a:r>
            <a:endParaRPr altLang="en-US" lang="ja-JP"/>
          </a:p>
        </p:txBody>
      </p:sp>
      <p:sp>
        <p:nvSpPr>
          <p:cNvPr id="8" name="テキスト ボックス 7">
            <a:extLst>
              <a:ext uri="{FF2B5EF4-FFF2-40B4-BE49-F238E27FC236}">
                <a16:creationId xmlns:a16="http://schemas.microsoft.com/office/drawing/2014/main" id="{B7AA5A6C-2B9D-4EED-BD3D-25C01B9DDA23}"/>
              </a:ext>
            </a:extLst>
          </p:cNvPr>
          <p:cNvSpPr txBox="1"/>
          <p:nvPr/>
        </p:nvSpPr>
        <p:spPr>
          <a:xfrm>
            <a:off x="619125" y="1400175"/>
            <a:ext cx="3026419" cy="285750"/>
          </a:xfrm>
          <a:prstGeom prst="rect">
            <a:avLst/>
          </a:prstGeom>
          <a:noFill/>
        </p:spPr>
        <p:txBody>
          <a:bodyPr rtlCol="0" wrap="square">
            <a:normAutofit fontScale="85000" lnSpcReduction="20000"/>
          </a:bodyPr>
          <a:lstStyle/>
          <a:p>
            <a:pPr algn="l" marL="0" marR="0">
              <a:buNone/>
            </a:pPr>
            <a:r>
              <a:rPr b="1" sz="1800">
                <a:solidFill>
                  <a:srgbClr val="01615A"/>
                </a:solidFill>
                <a:effectLst/>
                <a:latin typeface="Daytona Bold"/>
              </a:rPr>
              <a:t>差別化ポイントの整理 </a:t>
            </a:r>
            <a:endParaRPr altLang="en-US" lang="ja-JP"/>
          </a:p>
        </p:txBody>
      </p:sp>
      <p:sp>
        <p:nvSpPr>
          <p:cNvPr id="9" name="テキスト ボックス 8">
            <a:extLst>
              <a:ext uri="{FF2B5EF4-FFF2-40B4-BE49-F238E27FC236}">
                <a16:creationId xmlns:a16="http://schemas.microsoft.com/office/drawing/2014/main" id="{374C761F-B4C4-4A43-8F05-7D58DCFC9019}"/>
              </a:ext>
            </a:extLst>
          </p:cNvPr>
          <p:cNvSpPr txBox="1"/>
          <p:nvPr/>
        </p:nvSpPr>
        <p:spPr>
          <a:xfrm>
            <a:off x="4407544" y="619125"/>
            <a:ext cx="7165181" cy="745628"/>
          </a:xfrm>
          <a:prstGeom prst="rect">
            <a:avLst/>
          </a:prstGeom>
          <a:noFill/>
        </p:spPr>
        <p:txBody>
          <a:bodyPr rtlCol="0" wrap="square">
            <a:normAutofit fontScale="92500" lnSpcReduction="20000"/>
          </a:bodyPr>
          <a:lstStyle/>
          <a:p>
            <a:pPr algn="l" marL="0" marR="0">
              <a:buNone/>
            </a:pPr>
            <a:r>
              <a:rPr b="0" sz="1350">
                <a:solidFill>
                  <a:srgbClr val="1B334D"/>
                </a:solidFill>
                <a:effectLst/>
                <a:latin typeface="Daytona Regular"/>
              </a:rPr>
              <a:t>新商品の主な特徴は市場における差別化ポイントであり、競合製品と比較して機能性やデザイン、安全性などで際立つ部分が強調されます。独自技術や特許取得の有無も、顧客の信頼獲得やブランド価値向上に寄与します。調査によれば、独自性を持つ製品は価格競争力が高まり、利益率が平均10〜15％向上するケースが見られます。 </a:t>
            </a:r>
            <a:endParaRPr altLang="en-US" lang="ja-JP"/>
          </a:p>
        </p:txBody>
      </p:sp>
    </p:spTree>
    <p:extLst>
      <p:ext uri="{BB962C8B-B14F-4D97-AF65-F5344CB8AC3E}">
        <p14:creationId xmlns:p14="http://schemas.microsoft.com/office/powerpoint/2010/main" val="945009543"/>
      </p:ext>
    </p:extLst>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E818DD1D-D442-4025-B640-14FBB719D917}"/>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コンテンツ プレースホルダー 3">
            <a:extLst>
              <a:ext uri="{FF2B5EF4-FFF2-40B4-BE49-F238E27FC236}">
                <a16:creationId xmlns:a16="http://schemas.microsoft.com/office/drawing/2014/main" id="{80BB61A3-1CCF-4C4F-1F98-0FDF87FEEDDD}"/>
              </a:ext>
            </a:extLst>
          </p:cNvPr>
          <p:cNvSpPr>
            <a:spLocks noGrp="1"/>
          </p:cNvSpPr>
          <p:nvPr>
            <p:ph idx="2" sz="half"/>
          </p:nvPr>
        </p:nvSpPr>
        <p:spPr>
          <a:xfrm>
            <a:off x="619125" y="581025"/>
            <a:ext cx="10972800" cy="603349"/>
          </a:xfrm>
        </p:spPr>
        <p:txBody>
          <a:bodyPr/>
          <a:lstStyle/>
          <a:p>
            <a:pPr algn="l" indent="0" marL="0">
              <a:buNone/>
            </a:pPr>
            <a:r>
              <a:rPr>
                <a:solidFill>
                  <a:srgbClr val="1B334D"/>
                </a:solidFill>
                <a:effectLst/>
                <a:latin typeface="Daytona Bold"/>
              </a:rPr>
              <a:t>開発の背景と目的</a:t>
            </a:r>
            <a:r>
              <a:rPr>
                <a:effectLst/>
              </a:rPr>
              <a:t> </a:t>
            </a:r>
            <a:endParaRPr altLang="en-US" kumimoji="1" lang="ja-JP"/>
          </a:p>
        </p:txBody>
      </p:sp>
      <p:sp>
        <p:nvSpPr>
          <p:cNvPr id="6" name="テキスト ボックス 5">
            <a:extLst>
              <a:ext uri="{FF2B5EF4-FFF2-40B4-BE49-F238E27FC236}">
                <a16:creationId xmlns:a16="http://schemas.microsoft.com/office/drawing/2014/main" id="{A5C0A2CA-5A7F-4BA4-983B-59F96E527FAF}"/>
              </a:ext>
            </a:extLst>
          </p:cNvPr>
          <p:cNvSpPr txBox="1"/>
          <p:nvPr/>
        </p:nvSpPr>
        <p:spPr>
          <a:xfrm>
            <a:off x="619125" y="3213496"/>
            <a:ext cx="2571750" cy="1605706"/>
          </a:xfrm>
          <a:prstGeom prst="rect">
            <a:avLst/>
          </a:prstGeom>
          <a:noFill/>
        </p:spPr>
        <p:txBody>
          <a:bodyPr rtlCol="0" wrap="square">
            <a:normAutofit fontScale="85000" lnSpcReduction="20000"/>
          </a:bodyPr>
          <a:lstStyle/>
          <a:p>
            <a:pPr algn="l" marL="0">
              <a:spcAft>
                <a:spcPts val="1800"/>
              </a:spcAft>
              <a:buNone/>
            </a:pPr>
            <a:r>
              <a:rPr b="1" sz="5400">
                <a:solidFill>
                  <a:srgbClr val="1B334D"/>
                </a:solidFill>
                <a:effectLst/>
                <a:latin typeface="Daytona Bold"/>
              </a:rPr>
              <a:t>01</a:t>
            </a:r>
            <a:r>
              <a:rPr>
                <a:effectLst/>
              </a:rPr>
              <a:t> </a:t>
            </a:r>
          </a:p>
          <a:p>
            <a:pPr algn="l" marL="0">
              <a:spcAft>
                <a:spcPts val="900"/>
              </a:spcAft>
              <a:buNone/>
            </a:pPr>
            <a:r>
              <a:rPr b="1" sz="1425">
                <a:solidFill>
                  <a:srgbClr val="1B334D"/>
                </a:solidFill>
                <a:effectLst/>
                <a:latin typeface="Daytona Bold"/>
              </a:rPr>
              <a:t>市場ニーズの変化</a:t>
            </a:r>
            <a:r>
              <a:rPr>
                <a:effectLst/>
              </a:rPr>
              <a:t> </a:t>
            </a:r>
          </a:p>
          <a:p>
            <a:pPr algn="l" marL="0">
              <a:buNone/>
            </a:pPr>
            <a:r>
              <a:rPr b="0" sz="1350">
                <a:solidFill>
                  <a:srgbClr val="1B334D"/>
                </a:solidFill>
                <a:effectLst/>
                <a:latin typeface="Daytona Regular"/>
              </a:rPr>
              <a:t>顧客の課題と期待値の変化を把握し、開発テーマを定義。</a:t>
            </a:r>
            <a:r>
              <a:rPr>
                <a:effectLst/>
              </a:rPr>
              <a:t> </a:t>
            </a:r>
            <a:endParaRPr altLang="en-US" lang="ja-JP"/>
          </a:p>
        </p:txBody>
      </p:sp>
      <p:sp>
        <p:nvSpPr>
          <p:cNvPr id="7" name="テキスト ボックス 6">
            <a:extLst>
              <a:ext uri="{FF2B5EF4-FFF2-40B4-BE49-F238E27FC236}">
                <a16:creationId xmlns:a16="http://schemas.microsoft.com/office/drawing/2014/main" id="{19AE0AB0-4739-4B61-ACD3-C3A39D425B69}"/>
              </a:ext>
            </a:extLst>
          </p:cNvPr>
          <p:cNvSpPr txBox="1"/>
          <p:nvPr/>
        </p:nvSpPr>
        <p:spPr>
          <a:xfrm>
            <a:off x="3419475" y="3213496"/>
            <a:ext cx="2571750" cy="1605706"/>
          </a:xfrm>
          <a:prstGeom prst="rect">
            <a:avLst/>
          </a:prstGeom>
          <a:noFill/>
        </p:spPr>
        <p:txBody>
          <a:bodyPr rtlCol="0" wrap="square">
            <a:normAutofit fontScale="85000" lnSpcReduction="20000"/>
          </a:bodyPr>
          <a:lstStyle/>
          <a:p>
            <a:pPr algn="l" marL="0">
              <a:spcAft>
                <a:spcPts val="1800"/>
              </a:spcAft>
              <a:buNone/>
            </a:pPr>
            <a:r>
              <a:rPr b="1" sz="5400">
                <a:solidFill>
                  <a:srgbClr val="1B334D"/>
                </a:solidFill>
                <a:effectLst/>
                <a:latin charset="0" panose="020B0804030500040204" pitchFamily="34" typeface="Daytona Bold"/>
              </a:rPr>
              <a:t>02</a:t>
            </a:r>
            <a:r>
              <a:rPr>
                <a:effectLst/>
              </a:rPr>
              <a:t> </a:t>
            </a:r>
          </a:p>
          <a:p>
            <a:pPr algn="l" marL="0">
              <a:spcAft>
                <a:spcPts val="900"/>
              </a:spcAft>
              <a:buNone/>
            </a:pPr>
            <a:r>
              <a:rPr b="1" sz="1425">
                <a:solidFill>
                  <a:srgbClr val="1B334D"/>
                </a:solidFill>
                <a:effectLst/>
                <a:latin charset="0" panose="020B0804030500040204" pitchFamily="34" typeface="Daytona Bold"/>
              </a:rPr>
              <a:t>技術革新の活用</a:t>
            </a:r>
            <a:r>
              <a:rPr>
                <a:effectLst/>
              </a:rPr>
              <a:t> </a:t>
            </a:r>
          </a:p>
          <a:p>
            <a:pPr algn="l" marL="0">
              <a:buNone/>
            </a:pPr>
            <a:r>
              <a:rPr b="0" sz="1350">
                <a:solidFill>
                  <a:srgbClr val="1B334D"/>
                </a:solidFill>
                <a:effectLst/>
                <a:latin typeface="Daytona Regular"/>
              </a:rPr>
              <a:t>新技術を検証し、実現可能性と差別化要素を整理。</a:t>
            </a:r>
            <a:r>
              <a:rPr>
                <a:effectLst/>
              </a:rPr>
              <a:t> </a:t>
            </a:r>
            <a:endParaRPr altLang="en-US" lang="ja-JP"/>
          </a:p>
        </p:txBody>
      </p:sp>
      <p:sp>
        <p:nvSpPr>
          <p:cNvPr id="8" name="テキスト ボックス 7">
            <a:extLst>
              <a:ext uri="{FF2B5EF4-FFF2-40B4-BE49-F238E27FC236}">
                <a16:creationId xmlns:a16="http://schemas.microsoft.com/office/drawing/2014/main" id="{FA236F68-7C17-4FCF-A7B2-6DB2ABD9DA23}"/>
              </a:ext>
            </a:extLst>
          </p:cNvPr>
          <p:cNvSpPr txBox="1"/>
          <p:nvPr/>
        </p:nvSpPr>
        <p:spPr>
          <a:xfrm>
            <a:off x="6219825" y="3213496"/>
            <a:ext cx="2571750" cy="1605706"/>
          </a:xfrm>
          <a:prstGeom prst="rect">
            <a:avLst/>
          </a:prstGeom>
          <a:noFill/>
        </p:spPr>
        <p:txBody>
          <a:bodyPr rtlCol="0" wrap="square">
            <a:normAutofit fontScale="85000" lnSpcReduction="20000"/>
          </a:bodyPr>
          <a:lstStyle/>
          <a:p>
            <a:pPr algn="l" marL="0">
              <a:spcAft>
                <a:spcPts val="1800"/>
              </a:spcAft>
              <a:buNone/>
            </a:pPr>
            <a:r>
              <a:rPr b="1" sz="5400">
                <a:solidFill>
                  <a:srgbClr val="1B334D"/>
                </a:solidFill>
                <a:effectLst/>
                <a:latin charset="0" panose="020B0804030500040204" pitchFamily="34" typeface="Daytona Bold"/>
              </a:rPr>
              <a:t>03</a:t>
            </a:r>
            <a:r>
              <a:rPr>
                <a:effectLst/>
              </a:rPr>
              <a:t> </a:t>
            </a:r>
          </a:p>
          <a:p>
            <a:pPr algn="l" marL="0">
              <a:spcAft>
                <a:spcPts val="900"/>
              </a:spcAft>
              <a:buNone/>
            </a:pPr>
            <a:r>
              <a:rPr b="1" sz="1425">
                <a:solidFill>
                  <a:srgbClr val="1B334D"/>
                </a:solidFill>
                <a:effectLst/>
                <a:latin charset="0" panose="020B0804030500040204" pitchFamily="34" typeface="Daytona Bold"/>
              </a:rPr>
              <a:t>競合状況の分析</a:t>
            </a:r>
            <a:r>
              <a:rPr>
                <a:effectLst/>
              </a:rPr>
              <a:t> </a:t>
            </a:r>
          </a:p>
          <a:p>
            <a:pPr algn="l" marL="0">
              <a:buNone/>
            </a:pPr>
            <a:r>
              <a:rPr b="0" sz="1350">
                <a:solidFill>
                  <a:srgbClr val="1B334D"/>
                </a:solidFill>
                <a:effectLst/>
                <a:latin typeface="Daytona Regular"/>
              </a:rPr>
              <a:t>競合比較から勝ち筋を抽出し、提供価値を明確化。</a:t>
            </a:r>
            <a:r>
              <a:rPr>
                <a:effectLst/>
              </a:rPr>
              <a:t> </a:t>
            </a:r>
            <a:endParaRPr altLang="en-US" lang="ja-JP"/>
          </a:p>
        </p:txBody>
      </p:sp>
      <p:sp>
        <p:nvSpPr>
          <p:cNvPr id="9" name="テキスト ボックス 8">
            <a:extLst>
              <a:ext uri="{FF2B5EF4-FFF2-40B4-BE49-F238E27FC236}">
                <a16:creationId xmlns:a16="http://schemas.microsoft.com/office/drawing/2014/main" id="{CF63B1D6-87DD-46A2-914D-8CC0CF122BD5}"/>
              </a:ext>
            </a:extLst>
          </p:cNvPr>
          <p:cNvSpPr txBox="1"/>
          <p:nvPr/>
        </p:nvSpPr>
        <p:spPr>
          <a:xfrm>
            <a:off x="9020175" y="3213496"/>
            <a:ext cx="2571750" cy="1605706"/>
          </a:xfrm>
          <a:prstGeom prst="rect">
            <a:avLst/>
          </a:prstGeom>
          <a:noFill/>
        </p:spPr>
        <p:txBody>
          <a:bodyPr rtlCol="0" wrap="square">
            <a:normAutofit fontScale="85000" lnSpcReduction="20000"/>
          </a:bodyPr>
          <a:lstStyle/>
          <a:p>
            <a:pPr algn="l" marL="0">
              <a:spcAft>
                <a:spcPts val="1800"/>
              </a:spcAft>
              <a:buNone/>
            </a:pPr>
            <a:r>
              <a:rPr b="1" sz="5400">
                <a:solidFill>
                  <a:srgbClr val="1B334D"/>
                </a:solidFill>
                <a:effectLst/>
                <a:latin charset="0" panose="020B0804030500040204" pitchFamily="34" typeface="Daytona Bold"/>
              </a:rPr>
              <a:t>04</a:t>
            </a:r>
            <a:r>
              <a:rPr>
                <a:effectLst/>
              </a:rPr>
              <a:t> </a:t>
            </a:r>
          </a:p>
          <a:p>
            <a:pPr algn="l" marL="0">
              <a:spcAft>
                <a:spcPts val="900"/>
              </a:spcAft>
              <a:buNone/>
            </a:pPr>
            <a:r>
              <a:rPr b="1" sz="1425">
                <a:solidFill>
                  <a:srgbClr val="1B334D"/>
                </a:solidFill>
                <a:effectLst/>
                <a:latin charset="0" panose="020B0804030500040204" pitchFamily="34" typeface="Daytona Bold"/>
              </a:rPr>
              <a:t>顧客起点で価値提供</a:t>
            </a:r>
            <a:r>
              <a:rPr>
                <a:effectLst/>
              </a:rPr>
              <a:t> </a:t>
            </a:r>
          </a:p>
          <a:p>
            <a:pPr algn="l" marL="0">
              <a:buNone/>
            </a:pPr>
            <a:r>
              <a:rPr b="0" sz="1350">
                <a:solidFill>
                  <a:srgbClr val="1B334D"/>
                </a:solidFill>
                <a:effectLst/>
                <a:latin typeface="Daytona Regular"/>
              </a:rPr>
              <a:t>顧客の声を反映し満足度+30%。推移: 60→78→85（導入前/1年/2年）。</a:t>
            </a:r>
            <a:r>
              <a:rPr>
                <a:effectLst/>
              </a:rPr>
              <a:t> </a:t>
            </a:r>
            <a:endParaRPr altLang="en-US" lang="ja-JP"/>
          </a:p>
        </p:txBody>
      </p:sp>
    </p:spTree>
    <p:extLst>
      <p:ext uri="{BB962C8B-B14F-4D97-AF65-F5344CB8AC3E}">
        <p14:creationId xmlns:p14="http://schemas.microsoft.com/office/powerpoint/2010/main" val="2356581014"/>
      </p:ext>
    </p:extLst>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701B492C-1BC5-40EE-A314-A5E5D4BEB199}"/>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sp>
        <p:nvSpPr>
          <p:cNvPr id="4" name="コンテンツ プレースホルダー 3">
            <a:extLst>
              <a:ext uri="{FF2B5EF4-FFF2-40B4-BE49-F238E27FC236}">
                <a16:creationId xmlns:a16="http://schemas.microsoft.com/office/drawing/2014/main" id="{337F7DB3-BA04-8088-201E-80C7A6555D64}"/>
              </a:ext>
            </a:extLst>
          </p:cNvPr>
          <p:cNvSpPr>
            <a:spLocks noGrp="1"/>
          </p:cNvSpPr>
          <p:nvPr>
            <p:ph idx="2" sz="half"/>
          </p:nvPr>
        </p:nvSpPr>
        <p:spPr>
          <a:xfrm>
            <a:off x="828675" y="5425975"/>
            <a:ext cx="10534650" cy="603349"/>
          </a:xfrm>
        </p:spPr>
        <p:txBody>
          <a:bodyPr/>
          <a:lstStyle/>
          <a:p>
            <a:pPr algn="l" fontAlgn="b" indent="0" marL="0" marR="0">
              <a:buNone/>
            </a:pPr>
            <a:r>
              <a:rPr dirty="0" err="1">
                <a:solidFill>
                  <a:srgbClr val="1B334D"/>
                </a:solidFill>
                <a:effectLst/>
                <a:latin charset="0" panose="020B0804030500040204" pitchFamily="34" typeface="Daytona Bold"/>
              </a:rPr>
              <a:t>ターゲット市場と顧客ニーズ</a:t>
            </a:r>
            <a:r>
              <a:rPr dirty="0">
                <a:solidFill>
                  <a:srgbClr val="1B334D"/>
                </a:solidFill>
                <a:effectLst/>
                <a:latin charset="0" panose="020B0804030500040204" pitchFamily="34" typeface="Daytona Bold"/>
              </a:rPr>
              <a:t> </a:t>
            </a:r>
            <a:endParaRPr altLang="en-US" dirty="0" kumimoji="1" lang="ja-JP"/>
          </a:p>
        </p:txBody>
      </p:sp>
    </p:spTree>
    <p:extLst>
      <p:ext uri="{BB962C8B-B14F-4D97-AF65-F5344CB8AC3E}">
        <p14:creationId xmlns:p14="http://schemas.microsoft.com/office/powerpoint/2010/main" val="2352840303"/>
      </p:ext>
    </p:extLst>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60106DF3-8794-4884-B008-F02C255154A2}"/>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6" name="コンテンツ プレースホルダー 5">
            <a:extLst>
              <a:ext uri="{FF2B5EF4-FFF2-40B4-BE49-F238E27FC236}">
                <a16:creationId xmlns:a16="http://schemas.microsoft.com/office/drawing/2014/main" id="{D34C729B-F222-43F7-8447-F0B680039B2C}"/>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781050" y="2116633"/>
            <a:ext cx="857250" cy="857250"/>
          </a:xfrm>
          <a:prstGeom prst="rect">
            <a:avLst/>
          </a:prstGeom>
        </p:spPr>
      </p:pic>
      <p:pic>
        <p:nvPicPr>
          <p:cNvPr descr="A colorful icon representing demographic analysis, such as a stylized group of diverse people with pie chart elements, designed as a vector illustration with a transparent background" id="7" name="グラフィックス 6">
            <a:extLst>
              <a:ext uri="{FF2B5EF4-FFF2-40B4-BE49-F238E27FC236}">
                <a16:creationId xmlns:a16="http://schemas.microsoft.com/office/drawing/2014/main" id="{8919FC42-9C78-41BF-AC83-155713E5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85825" y="2221408"/>
            <a:ext cx="647700" cy="647700"/>
          </a:xfrm>
          <a:prstGeom prst="ellipse">
            <a:avLst/>
          </a:prstGeom>
        </p:spPr>
      </p:pic>
      <p:pic>
        <p:nvPicPr>
          <p:cNvPr id="8" name="グラフィックス 7">
            <a:extLst>
              <a:ext uri="{FF2B5EF4-FFF2-40B4-BE49-F238E27FC236}">
                <a16:creationId xmlns:a16="http://schemas.microsoft.com/office/drawing/2014/main" id="{F310BAE3-FB55-4A91-8A6D-53B07F8E1A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2116633"/>
            <a:ext cx="857250" cy="857250"/>
          </a:xfrm>
          <a:prstGeom prst="rect">
            <a:avLst/>
          </a:prstGeom>
        </p:spPr>
      </p:pic>
      <p:pic>
        <p:nvPicPr>
          <p:cNvPr descr="A vector icon symbolizing digital marketing, such as a smartphone with social media notification bubbles, designed with a transparent background" id="9" name="グラフィックス 8">
            <a:extLst>
              <a:ext uri="{FF2B5EF4-FFF2-40B4-BE49-F238E27FC236}">
                <a16:creationId xmlns:a16="http://schemas.microsoft.com/office/drawing/2014/main" id="{0EDDF83B-0FE4-4FE2-AC7B-D2862723267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477000" y="2221408"/>
            <a:ext cx="647700" cy="647700"/>
          </a:xfrm>
          <a:prstGeom prst="ellipse">
            <a:avLst/>
          </a:prstGeom>
        </p:spPr>
      </p:pic>
      <p:pic>
        <p:nvPicPr>
          <p:cNvPr id="10" name="グラフィックス 9">
            <a:extLst>
              <a:ext uri="{FF2B5EF4-FFF2-40B4-BE49-F238E27FC236}">
                <a16:creationId xmlns:a16="http://schemas.microsoft.com/office/drawing/2014/main" id="{B1D920C0-EDC2-4A60-86D0-B99B8E6F98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1050" y="4630042"/>
            <a:ext cx="857250" cy="857250"/>
          </a:xfrm>
          <a:prstGeom prst="rect">
            <a:avLst/>
          </a:prstGeom>
        </p:spPr>
      </p:pic>
      <p:pic>
        <p:nvPicPr>
          <p:cNvPr descr="An icon representing lifestyle trends, such as a shopping bag with eco-friendly symbols and a heart, in a flat style with a transparent background" id="11" name="グラフィックス 10">
            <a:extLst>
              <a:ext uri="{FF2B5EF4-FFF2-40B4-BE49-F238E27FC236}">
                <a16:creationId xmlns:a16="http://schemas.microsoft.com/office/drawing/2014/main" id="{52D16156-9BF7-47C0-B81A-FEA386247C21}"/>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85825" y="4734817"/>
            <a:ext cx="647700" cy="647700"/>
          </a:xfrm>
          <a:prstGeom prst="ellipse">
            <a:avLst/>
          </a:prstGeom>
        </p:spPr>
      </p:pic>
      <p:pic>
        <p:nvPicPr>
          <p:cNvPr id="12" name="グラフィックス 11">
            <a:extLst>
              <a:ext uri="{FF2B5EF4-FFF2-40B4-BE49-F238E27FC236}">
                <a16:creationId xmlns:a16="http://schemas.microsoft.com/office/drawing/2014/main" id="{4A26AD7B-D24C-4D33-BBFB-D04DD082508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372225" y="4630042"/>
            <a:ext cx="857250" cy="857250"/>
          </a:xfrm>
          <a:prstGeom prst="rect">
            <a:avLst/>
          </a:prstGeom>
        </p:spPr>
      </p:pic>
      <p:pic>
        <p:nvPicPr>
          <p:cNvPr descr="A colorful icon representing demographic analysis, such as a stylized group of diverse people with pie chart elements, designed as a vector illustration with a transparent background" id="13" name="グラフィックス 12">
            <a:extLst>
              <a:ext uri="{FF2B5EF4-FFF2-40B4-BE49-F238E27FC236}">
                <a16:creationId xmlns:a16="http://schemas.microsoft.com/office/drawing/2014/main" id="{A66D03C4-67F4-4517-ADFB-B2246C3BF95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6477000" y="4734817"/>
            <a:ext cx="647700" cy="647700"/>
          </a:xfrm>
          <a:prstGeom prst="ellipse">
            <a:avLst/>
          </a:prstGeom>
        </p:spPr>
      </p:pic>
      <p:sp>
        <p:nvSpPr>
          <p:cNvPr id="14" name="テキスト ボックス 13">
            <a:extLst>
              <a:ext uri="{FF2B5EF4-FFF2-40B4-BE49-F238E27FC236}">
                <a16:creationId xmlns:a16="http://schemas.microsoft.com/office/drawing/2014/main" id="{A57223BF-0364-4905-A9F9-84C98E7DB94E}"/>
              </a:ext>
            </a:extLst>
          </p:cNvPr>
          <p:cNvSpPr txBox="1"/>
          <p:nvPr/>
        </p:nvSpPr>
        <p:spPr>
          <a:xfrm>
            <a:off x="619125" y="885825"/>
            <a:ext cx="10972800" cy="422374"/>
          </a:xfrm>
          <a:prstGeom prst="rect">
            <a:avLst/>
          </a:prstGeom>
          <a:noFill/>
        </p:spPr>
        <p:txBody>
          <a:bodyPr rtlCol="0" wrap="square">
            <a:normAutofit/>
          </a:bodyPr>
          <a:lstStyle/>
          <a:p>
            <a:pPr algn="l" marL="0">
              <a:buNone/>
            </a:pPr>
            <a:r>
              <a:rPr b="1">
                <a:solidFill>
                  <a:srgbClr val="1B334D"/>
                </a:solidFill>
                <a:effectLst/>
                <a:latin charset="0" panose="020B0804030500040204" pitchFamily="34" typeface="Daytona Bold"/>
              </a:rPr>
              <a:t>ターゲット層の分析</a:t>
            </a:r>
            <a:r>
              <a:rPr>
                <a:effectLst/>
              </a:rPr>
              <a:t> </a:t>
            </a:r>
            <a:endParaRPr altLang="en-US" lang="ja-JP"/>
          </a:p>
        </p:txBody>
      </p:sp>
      <p:sp>
        <p:nvSpPr>
          <p:cNvPr id="15" name="テキスト ボックス 14">
            <a:extLst>
              <a:ext uri="{FF2B5EF4-FFF2-40B4-BE49-F238E27FC236}">
                <a16:creationId xmlns:a16="http://schemas.microsoft.com/office/drawing/2014/main" id="{C1EA5E46-10BD-4E5D-B612-BBCA9E1B8D18}"/>
              </a:ext>
            </a:extLst>
          </p:cNvPr>
          <p:cNvSpPr txBox="1"/>
          <p:nvPr/>
        </p:nvSpPr>
        <p:spPr>
          <a:xfrm>
            <a:off x="1866900" y="2202358"/>
            <a:ext cx="3810000" cy="843706"/>
          </a:xfrm>
          <a:prstGeom prst="rect">
            <a:avLst/>
          </a:prstGeom>
          <a:noFill/>
        </p:spPr>
        <p:txBody>
          <a:bodyPr rtlCol="0" wrap="square">
            <a:normAutofit fontScale="92500" lnSpcReduction="10000"/>
          </a:bodyPr>
          <a:lstStyle/>
          <a:p>
            <a:pPr algn="l" marL="0">
              <a:buNone/>
            </a:pPr>
            <a:r>
              <a:rPr b="1" sz="1650">
                <a:solidFill>
                  <a:srgbClr val="1B334D"/>
                </a:solidFill>
                <a:effectLst/>
                <a:latin charset="0" panose="020B0804030500040204" pitchFamily="34" typeface="Daytona Bold"/>
              </a:rPr>
              <a:t>年齢・世代</a:t>
            </a:r>
            <a:r>
              <a:rPr>
                <a:effectLst/>
              </a:rPr>
              <a:t> </a:t>
            </a:r>
          </a:p>
          <a:p>
            <a:pPr algn="l" marL="0">
              <a:spcBef>
                <a:spcPts val="750"/>
              </a:spcBef>
              <a:buNone/>
            </a:pPr>
            <a:r>
              <a:rPr b="0" sz="1350">
                <a:solidFill>
                  <a:srgbClr val="1B334D"/>
                </a:solidFill>
                <a:effectLst/>
                <a:latin typeface="Daytona Regular"/>
              </a:rPr>
              <a:t>ミレニアル世代やZ世代が中心。SNS利用率が高く、デジタル環境に慣れている。</a:t>
            </a:r>
            <a:r>
              <a:rPr>
                <a:effectLst/>
              </a:rPr>
              <a:t> </a:t>
            </a:r>
            <a:endParaRPr altLang="en-US" lang="ja-JP"/>
          </a:p>
        </p:txBody>
      </p:sp>
      <p:sp>
        <p:nvSpPr>
          <p:cNvPr id="16" name="テキスト ボックス 15">
            <a:extLst>
              <a:ext uri="{FF2B5EF4-FFF2-40B4-BE49-F238E27FC236}">
                <a16:creationId xmlns:a16="http://schemas.microsoft.com/office/drawing/2014/main" id="{DDCA6AE0-287F-431A-ABD1-750C875CAA4C}"/>
              </a:ext>
            </a:extLst>
          </p:cNvPr>
          <p:cNvSpPr txBox="1"/>
          <p:nvPr/>
        </p:nvSpPr>
        <p:spPr>
          <a:xfrm>
            <a:off x="7458075" y="2202358"/>
            <a:ext cx="3810000" cy="595163"/>
          </a:xfrm>
          <a:prstGeom prst="rect">
            <a:avLst/>
          </a:prstGeom>
          <a:noFill/>
        </p:spPr>
        <p:txBody>
          <a:bodyPr rtlCol="0" wrap="square">
            <a:normAutofit fontScale="77500" lnSpcReduction="20000"/>
          </a:bodyPr>
          <a:lstStyle/>
          <a:p>
            <a:pPr algn="l" marL="0">
              <a:buNone/>
            </a:pPr>
            <a:r>
              <a:rPr b="1" sz="1650">
                <a:solidFill>
                  <a:srgbClr val="1B334D"/>
                </a:solidFill>
                <a:effectLst/>
                <a:latin charset="0" panose="020B0804030500040204" pitchFamily="34" typeface="Daytona Bold"/>
              </a:rPr>
              <a:t>性別・所得</a:t>
            </a:r>
            <a:r>
              <a:rPr>
                <a:effectLst/>
              </a:rPr>
              <a:t> </a:t>
            </a:r>
          </a:p>
          <a:p>
            <a:pPr algn="l" marL="0">
              <a:spcBef>
                <a:spcPts val="750"/>
              </a:spcBef>
              <a:buNone/>
            </a:pPr>
            <a:r>
              <a:rPr b="0" sz="1350">
                <a:solidFill>
                  <a:srgbClr val="1B334D"/>
                </a:solidFill>
                <a:effectLst/>
                <a:latin typeface="Daytona Regular"/>
              </a:rPr>
              <a:t>男女比は均等。所得は中〜高所得層が多く、消費意欲が高い。</a:t>
            </a:r>
            <a:r>
              <a:rPr>
                <a:effectLst/>
              </a:rPr>
              <a:t> </a:t>
            </a:r>
            <a:endParaRPr altLang="en-US" lang="ja-JP"/>
          </a:p>
        </p:txBody>
      </p:sp>
      <p:sp>
        <p:nvSpPr>
          <p:cNvPr id="17" name="テキスト ボックス 16">
            <a:extLst>
              <a:ext uri="{FF2B5EF4-FFF2-40B4-BE49-F238E27FC236}">
                <a16:creationId xmlns:a16="http://schemas.microsoft.com/office/drawing/2014/main" id="{3EE719F8-53C3-41C3-B5B0-9F6F8F7BF011}"/>
              </a:ext>
            </a:extLst>
          </p:cNvPr>
          <p:cNvSpPr txBox="1"/>
          <p:nvPr/>
        </p:nvSpPr>
        <p:spPr>
          <a:xfrm>
            <a:off x="1866900" y="4715767"/>
            <a:ext cx="3810000" cy="843706"/>
          </a:xfrm>
          <a:prstGeom prst="rect">
            <a:avLst/>
          </a:prstGeom>
          <a:noFill/>
        </p:spPr>
        <p:txBody>
          <a:bodyPr rtlCol="0" wrap="square">
            <a:normAutofit fontScale="92500" lnSpcReduction="10000"/>
          </a:bodyPr>
          <a:lstStyle/>
          <a:p>
            <a:pPr algn="l" marL="0">
              <a:buNone/>
            </a:pPr>
            <a:r>
              <a:rPr b="1" sz="1650">
                <a:solidFill>
                  <a:srgbClr val="1B334D"/>
                </a:solidFill>
                <a:effectLst/>
                <a:latin charset="0" panose="020B0804030500040204" pitchFamily="34" typeface="Daytona Bold"/>
              </a:rPr>
              <a:t>ライフスタイル</a:t>
            </a:r>
            <a:r>
              <a:rPr>
                <a:effectLst/>
              </a:rPr>
              <a:t> </a:t>
            </a:r>
          </a:p>
          <a:p>
            <a:pPr algn="l" marL="0">
              <a:spcBef>
                <a:spcPts val="750"/>
              </a:spcBef>
              <a:buNone/>
            </a:pPr>
            <a:r>
              <a:rPr b="0" sz="1350">
                <a:solidFill>
                  <a:srgbClr val="1B334D"/>
                </a:solidFill>
                <a:effectLst/>
                <a:latin typeface="Daytona Regular"/>
              </a:rPr>
              <a:t>都市部在住、トレンドやブランド志向。健康・サステナビリティへの関心も強い。</a:t>
            </a:r>
            <a:r>
              <a:rPr>
                <a:effectLst/>
              </a:rPr>
              <a:t> </a:t>
            </a:r>
            <a:endParaRPr altLang="en-US" lang="ja-JP"/>
          </a:p>
        </p:txBody>
      </p:sp>
      <p:sp>
        <p:nvSpPr>
          <p:cNvPr id="18" name="テキスト ボックス 17">
            <a:extLst>
              <a:ext uri="{FF2B5EF4-FFF2-40B4-BE49-F238E27FC236}">
                <a16:creationId xmlns:a16="http://schemas.microsoft.com/office/drawing/2014/main" id="{AB4EB833-3D35-4BEC-856D-E0DBEBE7A964}"/>
              </a:ext>
            </a:extLst>
          </p:cNvPr>
          <p:cNvSpPr txBox="1"/>
          <p:nvPr/>
        </p:nvSpPr>
        <p:spPr>
          <a:xfrm>
            <a:off x="7458075" y="4715767"/>
            <a:ext cx="3810000" cy="843706"/>
          </a:xfrm>
          <a:prstGeom prst="rect">
            <a:avLst/>
          </a:prstGeom>
          <a:noFill/>
        </p:spPr>
        <p:txBody>
          <a:bodyPr rtlCol="0" wrap="square">
            <a:normAutofit fontScale="92500" lnSpcReduction="10000"/>
          </a:bodyPr>
          <a:lstStyle/>
          <a:p>
            <a:pPr algn="l" marL="0">
              <a:buNone/>
            </a:pPr>
            <a:r>
              <a:rPr b="1" sz="1650">
                <a:solidFill>
                  <a:srgbClr val="1B334D"/>
                </a:solidFill>
                <a:effectLst/>
                <a:latin charset="0" panose="020B0804030500040204" pitchFamily="34" typeface="Daytona Bold"/>
              </a:rPr>
              <a:t>購買動機・行動</a:t>
            </a:r>
            <a:r>
              <a:rPr>
                <a:effectLst/>
              </a:rPr>
              <a:t> </a:t>
            </a:r>
          </a:p>
          <a:p>
            <a:pPr algn="l" marL="0">
              <a:spcBef>
                <a:spcPts val="750"/>
              </a:spcBef>
              <a:buNone/>
            </a:pPr>
            <a:r>
              <a:rPr b="0" sz="1350">
                <a:solidFill>
                  <a:srgbClr val="1B334D"/>
                </a:solidFill>
                <a:effectLst/>
                <a:latin typeface="Daytona Regular"/>
              </a:rPr>
              <a:t>口コミやSNSの影響を受けやすい。オンライン購入が主流で、即時性を重視する。</a:t>
            </a:r>
            <a:r>
              <a:rPr>
                <a:effectLst/>
              </a:rPr>
              <a:t> </a:t>
            </a:r>
            <a:endParaRPr altLang="en-US" lang="ja-JP"/>
          </a:p>
        </p:txBody>
      </p:sp>
    </p:spTree>
    <p:extLst>
      <p:ext uri="{BB962C8B-B14F-4D97-AF65-F5344CB8AC3E}">
        <p14:creationId xmlns:p14="http://schemas.microsoft.com/office/powerpoint/2010/main" val="1567975098"/>
      </p:ext>
    </p:extLst>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ED0B96BD-82DC-42D3-96B8-477A6C880A33}"/>
              </a:ext>
            </a:extLst>
          </p:cNvPr>
          <p:cNvPicPr>
            <a:picLocks noChangeAspect="1" noGrp="1"/>
          </p:cNvPicPr>
          <p:nvPr>
            <p:ph idx="1" sz="half"/>
          </p:nvPr>
        </p:nvPicPr>
        <p:blipFill>
          <a:blip r:embed="rId3">
            <a:extLst>
              <a:ext uri="{96DAC541-7B7A-43D3-8B79-37D633B846F1}">
                <asvg:svgBlip xmlns:asvg="http://schemas.microsoft.com/office/drawing/2016/SVG/main" r:embed="rId4"/>
              </a:ext>
            </a:extLst>
          </a:blip>
          <a:stretch>
            <a:fillRect/>
          </a:stretch>
        </p:blipFill>
        <p:spPr>
          <a:xfrm>
            <a:off x="0" y="0"/>
            <a:ext cx="12192000" cy="6858000"/>
          </a:xfrm>
          <a:prstGeom prst="rect">
            <a:avLst/>
          </a:prstGeom>
        </p:spPr>
      </p:pic>
      <p:pic>
        <p:nvPicPr>
          <p:cNvPr id="6" name="コンテンツ プレースホルダー 5">
            <a:extLst>
              <a:ext uri="{FF2B5EF4-FFF2-40B4-BE49-F238E27FC236}">
                <a16:creationId xmlns:a16="http://schemas.microsoft.com/office/drawing/2014/main" id="{3A82C6FB-5496-40C4-A10D-7936A56DD829}"/>
              </a:ext>
            </a:extLst>
          </p:cNvPr>
          <p:cNvPicPr>
            <a:picLocks noChangeAspect="1" noGrp="1"/>
          </p:cNvPicPr>
          <p:nvPr>
            <p:ph idx="2" sz="half"/>
          </p:nvPr>
        </p:nvPicPr>
        <p:blipFill>
          <a:blip r:embed="rId5">
            <a:extLst>
              <a:ext uri="{96DAC541-7B7A-43D3-8B79-37D633B846F1}">
                <asvg:svgBlip xmlns:asvg="http://schemas.microsoft.com/office/drawing/2016/SVG/main" r:embed="rId6"/>
              </a:ext>
            </a:extLst>
          </a:blip>
          <a:stretch>
            <a:fillRect/>
          </a:stretch>
        </p:blipFill>
        <p:spPr>
          <a:xfrm>
            <a:off x="619125" y="4105275"/>
            <a:ext cx="3026419" cy="57150"/>
          </a:xfrm>
          <a:prstGeom prst="rect">
            <a:avLst/>
          </a:prstGeom>
        </p:spPr>
      </p:pic>
      <p:sp>
        <p:nvSpPr>
          <p:cNvPr id="7" name="テキスト ボックス 6">
            <a:extLst>
              <a:ext uri="{FF2B5EF4-FFF2-40B4-BE49-F238E27FC236}">
                <a16:creationId xmlns:a16="http://schemas.microsoft.com/office/drawing/2014/main" id="{8981C666-BC82-4511-90B9-FAC334151165}"/>
              </a:ext>
            </a:extLst>
          </p:cNvPr>
          <p:cNvSpPr txBox="1"/>
          <p:nvPr/>
        </p:nvSpPr>
        <p:spPr>
          <a:xfrm>
            <a:off x="619125" y="619125"/>
            <a:ext cx="3026419" cy="469255"/>
          </a:xfrm>
          <a:prstGeom prst="rect">
            <a:avLst/>
          </a:prstGeom>
          <a:noFill/>
        </p:spPr>
        <p:txBody>
          <a:bodyPr rtlCol="0" wrap="square">
            <a:normAutofit/>
          </a:bodyPr>
          <a:lstStyle/>
          <a:p>
            <a:pPr algn="l" marL="0" marR="0">
              <a:buNone/>
            </a:pPr>
            <a:r>
              <a:rPr b="0">
                <a:solidFill>
                  <a:srgbClr val="1B334D"/>
                </a:solidFill>
                <a:effectLst/>
                <a:latin charset="0" panose="020B0804030500040204" pitchFamily="34" typeface="Daytona Bold"/>
              </a:rPr>
              <a:t>顧客の課題と期待 </a:t>
            </a:r>
            <a:endParaRPr altLang="en-US" lang="ja-JP"/>
          </a:p>
        </p:txBody>
      </p:sp>
      <p:sp>
        <p:nvSpPr>
          <p:cNvPr id="8" name="テキスト ボックス 7">
            <a:extLst>
              <a:ext uri="{FF2B5EF4-FFF2-40B4-BE49-F238E27FC236}">
                <a16:creationId xmlns:a16="http://schemas.microsoft.com/office/drawing/2014/main" id="{3FC41A59-C466-48CA-9275-53E30D454EEF}"/>
              </a:ext>
            </a:extLst>
          </p:cNvPr>
          <p:cNvSpPr txBox="1"/>
          <p:nvPr/>
        </p:nvSpPr>
        <p:spPr>
          <a:xfrm>
            <a:off x="619125" y="1857375"/>
            <a:ext cx="3026419" cy="1565671"/>
          </a:xfrm>
          <a:prstGeom prst="rect">
            <a:avLst/>
          </a:prstGeom>
          <a:noFill/>
        </p:spPr>
        <p:txBody>
          <a:bodyPr rtlCol="0" wrap="square">
            <a:normAutofit fontScale="92500" lnSpcReduction="20000"/>
          </a:bodyPr>
          <a:lstStyle/>
          <a:p>
            <a:pPr algn="l" marL="0" marR="0">
              <a:buNone/>
            </a:pPr>
            <a:r>
              <a:rPr b="0" sz="1800">
                <a:solidFill>
                  <a:srgbClr val="1B334D"/>
                </a:solidFill>
                <a:effectLst/>
                <a:latin charset="0" panose="020B0804030500040204" pitchFamily="34" typeface="Daytona Bold"/>
              </a:rPr>
              <a:t>課題の解消が選定障壁を下げ、期待が価値提供の方向性を定義 </a:t>
            </a:r>
            <a:endParaRPr>
              <a:effectLst/>
            </a:endParaRPr>
          </a:p>
          <a:p>
            <a:pPr algn="l" marL="0" marR="0">
              <a:spcBef>
                <a:spcPts val="1350"/>
              </a:spcBef>
              <a:buNone/>
            </a:pPr>
            <a:r>
              <a:rPr b="0" sz="1350">
                <a:solidFill>
                  <a:srgbClr val="01615A"/>
                </a:solidFill>
                <a:effectLst/>
                <a:latin charset="0" panose="020B0804030500040204" pitchFamily="34" typeface="Daytona Bold"/>
              </a:rPr>
              <a:t>Key Statistic </a:t>
            </a:r>
            <a:endParaRPr>
              <a:effectLst/>
            </a:endParaRPr>
          </a:p>
          <a:p>
            <a:pPr algn="l" marL="0" marR="0">
              <a:spcBef>
                <a:spcPts val="450"/>
              </a:spcBef>
              <a:buNone/>
            </a:pPr>
            <a:r>
              <a:rPr b="0" sz="2400">
                <a:solidFill>
                  <a:srgbClr val="01615A"/>
                </a:solidFill>
                <a:effectLst/>
                <a:latin charset="0" panose="020B0804030500040204" pitchFamily="34" typeface="Daytona Bold"/>
              </a:rPr>
              <a:t>90%+ </a:t>
            </a:r>
            <a:r>
              <a:rPr b="0" sz="1350">
                <a:solidFill>
                  <a:srgbClr val="1B334D"/>
                </a:solidFill>
                <a:effectLst/>
                <a:latin typeface="Daytona Regular"/>
              </a:rPr>
              <a:t>顧客が「問題解決型商品」に高い忠誠度を示す </a:t>
            </a:r>
            <a:endParaRPr altLang="en-US" lang="ja-JP"/>
          </a:p>
        </p:txBody>
      </p:sp>
      <p:sp>
        <p:nvSpPr>
          <p:cNvPr id="9" name="テキスト ボックス 8">
            <a:extLst>
              <a:ext uri="{FF2B5EF4-FFF2-40B4-BE49-F238E27FC236}">
                <a16:creationId xmlns:a16="http://schemas.microsoft.com/office/drawing/2014/main" id="{552C959F-8B47-49A0-9B26-AA3F09CC21F1}"/>
              </a:ext>
            </a:extLst>
          </p:cNvPr>
          <p:cNvSpPr txBox="1"/>
          <p:nvPr/>
        </p:nvSpPr>
        <p:spPr>
          <a:xfrm>
            <a:off x="619125" y="4257675"/>
            <a:ext cx="3026419" cy="745628"/>
          </a:xfrm>
          <a:prstGeom prst="rect">
            <a:avLst/>
          </a:prstGeom>
          <a:noFill/>
        </p:spPr>
        <p:txBody>
          <a:bodyPr rtlCol="0" wrap="square">
            <a:normAutofit fontScale="92500"/>
          </a:bodyPr>
          <a:lstStyle/>
          <a:p>
            <a:pPr algn="l" marL="0" marR="0">
              <a:buNone/>
            </a:pPr>
            <a:r>
              <a:rPr b="0" sz="1350">
                <a:solidFill>
                  <a:srgbClr val="1B334D"/>
                </a:solidFill>
                <a:effectLst/>
                <a:latin typeface="Daytona Regular"/>
              </a:rPr>
              <a:t>課題は「購入を止める理由」、期待は「選ぶ基準」。両者を分けて捉えることで、訴求点と改善点が明確になります。 </a:t>
            </a:r>
            <a:endParaRPr altLang="en-US" lang="ja-JP"/>
          </a:p>
        </p:txBody>
      </p:sp>
      <p:sp>
        <p:nvSpPr>
          <p:cNvPr id="10" name="テキスト ボックス 9">
            <a:extLst>
              <a:ext uri="{FF2B5EF4-FFF2-40B4-BE49-F238E27FC236}">
                <a16:creationId xmlns:a16="http://schemas.microsoft.com/office/drawing/2014/main" id="{91466A9A-E727-49AA-A8D0-FD7FB8410DD8}"/>
              </a:ext>
            </a:extLst>
          </p:cNvPr>
          <p:cNvSpPr txBox="1"/>
          <p:nvPr/>
        </p:nvSpPr>
        <p:spPr>
          <a:xfrm>
            <a:off x="4407544" y="619125"/>
            <a:ext cx="7165181" cy="3072407"/>
          </a:xfrm>
          <a:prstGeom prst="rect">
            <a:avLst/>
          </a:prstGeom>
          <a:noFill/>
        </p:spPr>
        <p:txBody>
          <a:bodyPr rtlCol="0" wrap="square">
            <a:normAutofit lnSpcReduction="10000"/>
          </a:bodyPr>
          <a:lstStyle/>
          <a:p>
            <a:pPr algn="l" marL="0" marR="0">
              <a:buNone/>
            </a:pPr>
            <a:r>
              <a:rPr b="0" sz="1800">
                <a:solidFill>
                  <a:srgbClr val="1B334D"/>
                </a:solidFill>
                <a:effectLst/>
                <a:latin charset="0" panose="020B0804030500040204" pitchFamily="34" typeface="Daytona Bold"/>
              </a:rPr>
              <a:t>1) 顧客の課題（選定障壁） </a:t>
            </a:r>
            <a:endParaRPr>
              <a:effectLst/>
            </a:endParaRPr>
          </a:p>
          <a:p>
            <a:pPr algn="l" marL="0" marR="0">
              <a:spcBef>
                <a:spcPts val="600"/>
              </a:spcBef>
              <a:buNone/>
            </a:pPr>
            <a:r>
              <a:rPr b="0" sz="1350">
                <a:solidFill>
                  <a:srgbClr val="1B334D"/>
                </a:solidFill>
                <a:effectLst/>
                <a:latin typeface="Daytona Regular"/>
              </a:rPr>
              <a:t>情報過多で比較が難しい、導入後の手間が読めない、失敗リスクが怖い——こうした不安が「今は見送る」を生みます。障壁の正体を特定し、先回りして解消することが競争力になります。 </a:t>
            </a:r>
            <a:endParaRPr>
              <a:effectLst/>
            </a:endParaRPr>
          </a:p>
          <a:p>
            <a:pPr algn="l" marL="0" marR="0">
              <a:spcBef>
                <a:spcPts val="1950"/>
              </a:spcBef>
              <a:buNone/>
            </a:pPr>
            <a:r>
              <a:rPr b="0" sz="1800">
                <a:solidFill>
                  <a:srgbClr val="1B334D"/>
                </a:solidFill>
                <a:effectLst/>
                <a:latin charset="0" panose="020B0804030500040204" pitchFamily="34" typeface="Daytona Bold"/>
              </a:rPr>
              <a:t>2) 期待（価値提供の方向性） </a:t>
            </a:r>
            <a:endParaRPr>
              <a:effectLst/>
            </a:endParaRPr>
          </a:p>
          <a:p>
            <a:pPr algn="l" marL="0" marR="0">
              <a:spcBef>
                <a:spcPts val="600"/>
              </a:spcBef>
              <a:buNone/>
            </a:pPr>
            <a:r>
              <a:rPr b="0" sz="1350">
                <a:solidFill>
                  <a:srgbClr val="1B334D"/>
                </a:solidFill>
                <a:effectLst/>
                <a:latin typeface="Daytona Regular"/>
              </a:rPr>
              <a:t>期待は品質・利便性・コストパフォーマンスなど多面的です。顧客が「何を成果とみなすか」を言語化すると、機能開発・価格設計・コミュニケーションの優先順位が揃います。 </a:t>
            </a:r>
            <a:endParaRPr>
              <a:effectLst/>
            </a:endParaRPr>
          </a:p>
          <a:p>
            <a:pPr algn="l" marL="0" marR="0">
              <a:spcBef>
                <a:spcPts val="1950"/>
              </a:spcBef>
              <a:buNone/>
            </a:pPr>
            <a:r>
              <a:rPr b="0" sz="1800">
                <a:solidFill>
                  <a:srgbClr val="1B334D"/>
                </a:solidFill>
                <a:effectLst/>
                <a:latin charset="0" panose="020B0804030500040204" pitchFamily="34" typeface="Daytona Bold"/>
              </a:rPr>
              <a:t>3) 調査示唆（ロイヤルティの源泉） </a:t>
            </a:r>
            <a:endParaRPr>
              <a:effectLst/>
            </a:endParaRPr>
          </a:p>
          <a:p>
            <a:pPr algn="l" marL="0" marR="0">
              <a:spcBef>
                <a:spcPts val="600"/>
              </a:spcBef>
              <a:buNone/>
            </a:pPr>
            <a:r>
              <a:rPr b="0" sz="1350">
                <a:solidFill>
                  <a:srgbClr val="1B334D"/>
                </a:solidFill>
                <a:effectLst/>
                <a:latin typeface="Daytona Regular"/>
              </a:rPr>
              <a:t>90%+が「問題解決型」に高い忠誠度を示す傾向。つまり、課題の解消体験が継続利用の理由になります。課題→解決→成果のストーリーを設計し、再現性のある価値提供へ落とし込みます。 </a:t>
            </a:r>
            <a:endParaRPr altLang="en-US" lang="ja-JP"/>
          </a:p>
        </p:txBody>
      </p:sp>
    </p:spTree>
    <p:extLst>
      <p:ext uri="{BB962C8B-B14F-4D97-AF65-F5344CB8AC3E}">
        <p14:creationId xmlns:p14="http://schemas.microsoft.com/office/powerpoint/2010/main" val="640568814"/>
      </p:ext>
    </p:extLst>
  </p:cSld>
  <p:clrMapOvr>
    <a:masterClrMapping/>
  </p:clrMapOvr>
</p:sld>
</file>

<file path=ppt/theme/theme1.xml><?xml version="1.0" encoding="utf-8"?>
<a:theme xmlns:a="http://schemas.openxmlformats.org/drawingml/2006/main" name="Office テーマ">
  <a:themeElements>
    <a:clrScheme name="Office">
      <a:dk1>
        <a:sysClr lastClr="000000" val="windowText"/>
      </a:dk1>
      <a:lt1>
        <a:sysClr lastClr="FFFFFF" val="window"/>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panose="02110004020202020204"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110004020202020204"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12700">
          <a:solidFill>
            <a:schemeClr val="phClr"/>
          </a:solidFill>
          <a:prstDash val="solid"/>
          <a:miter lim="800000"/>
        </a:ln>
        <a:ln algn="ctr" cap="flat" cmpd="sng" w="19050">
          <a:solidFill>
            <a:schemeClr val="phClr"/>
          </a:solidFill>
          <a:prstDash val="solid"/>
          <a:miter lim="800000"/>
        </a:ln>
        <a:ln algn="ctr" cap="flat" cmpd="sng" w="2540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id="{2E142A2C-CD16-42D6-873A-C26D2A0506FA}" name="Office Theme" vid="{1BDDFF52-6CD6-40A5-AB3C-68EB2F1E4D0A}"/>
    </a:ext>
  </a:extLst>
</a:theme>
</file>

<file path=ppt/theme/theme2.xml><?xml version="1.0" encoding="utf-8"?>
<a:theme xmlns:a="http://schemas.openxmlformats.org/drawingml/2006/main" name="Office テーマ">
  <a:themeElements>
    <a:clrScheme name="Office">
      <a:dk1>
        <a:sysClr lastClr="000000" val="windowText"/>
      </a:dk1>
      <a:lt1>
        <a:sysClr lastClr="FFFFFF" val="window"/>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panose="02110004020202020204"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110004020202020204"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12700">
          <a:solidFill>
            <a:schemeClr val="phClr"/>
          </a:solidFill>
          <a:prstDash val="solid"/>
          <a:miter lim="800000"/>
        </a:ln>
        <a:ln algn="ctr" cap="flat" cmpd="sng" w="19050">
          <a:solidFill>
            <a:schemeClr val="phClr"/>
          </a:solidFill>
          <a:prstDash val="solid"/>
          <a:miter lim="800000"/>
        </a:ln>
        <a:ln algn="ctr" cap="flat" cmpd="sng" w="2540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id="{2E142A2C-CD16-42D6-873A-C26D2A0506FA}" name="Office Theme" vid="{1BDDFF52-6CD6-40A5-AB3C-68EB2F1E4D0A}"/>
    </a:ext>
  </a:extLst>
</a:theme>
</file>

<file path=docProps/app.xml><?xml version="1.0" encoding="utf-8"?>
<Properties xmlns="http://schemas.openxmlformats.org/officeDocument/2006/extended-properties" xmlns:vt="http://schemas.openxmlformats.org/officeDocument/2006/docPropsVTypes">
  <TotalTime>1464</TotalTime>
  <Words>1566</Words>
  <Application>Microsoft Office PowerPoint</Application>
  <PresentationFormat/>
  <Paragraphs>161</Paragraphs>
  <Slides>19</Slides>
  <Notes>19</Notes>
  <HiddenSlides>0</HiddenSlides>
  <MMClips>0</MMClips>
  <ScaleCrop>false</ScaleCrop>
  <HeadingPairs>
    <vt:vector baseType="variant" size="6">
      <vt:variant>
        <vt:lpstr>使用されているフォント</vt:lpstr>
      </vt:variant>
      <vt:variant>
        <vt:i4>5</vt:i4>
      </vt:variant>
      <vt:variant>
        <vt:lpstr>テーマ</vt:lpstr>
      </vt:variant>
      <vt:variant>
        <vt:i4>1</vt:i4>
      </vt:variant>
      <vt:variant>
        <vt:lpstr>スライド タイトル</vt:lpstr>
      </vt:variant>
      <vt:variant>
        <vt:i4>19</vt:i4>
      </vt:variant>
    </vt:vector>
  </HeadingPairs>
  <TitlesOfParts>
    <vt:vector baseType="lpstr" size="25">
      <vt:lpstr>Daytona Regular</vt:lpstr>
      <vt:lpstr>游ゴシック</vt:lpstr>
      <vt:lpstr>游ゴシック Light</vt:lpstr>
      <vt:lpstr>Arial</vt:lpstr>
      <vt:lpstr>Daytona Bold</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HyperlinkBase/>
  <Manager/>
  <Template/>
</Properties>
</file>

<file path=docProps/core.xml><?xml version="1.0" encoding="utf-8"?>
<cp:coreProperties xmlns:cp="http://schemas.openxmlformats.org/package/2006/metadata/core-properties" xmlns:dc="http://purl.org/dc/elements/1.1/" xmlns:dcterms="http://purl.org/dc/terms/" xmlns:xsi="http://www.w3.org/2001/XMLSchema-instance"/>
</file>