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AC02AA-84A3-4A09-B8B6-4322BAB8DC88}" v="1" dt="2026-03-18T04:50:08.7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revisionInfo.xml" Type="http://schemas.microsoft.com/office/2015/10/relationships/revisionInfo"/>
</Relationships>
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10" Target="../media/image9.png" Type="http://schemas.openxmlformats.org/officeDocument/2006/relationships/image"/>
<Relationship Id="rId11" Target="../media/image10.svg" Type="http://schemas.openxmlformats.org/officeDocument/2006/relationships/image"/>
<Relationship Id="rId2" Target="../media/image1.png" Type="http://schemas.openxmlformats.org/officeDocument/2006/relationships/image"/>
<Relationship Id="rId3" Target="../media/image2.svg" Type="http://schemas.openxmlformats.org/officeDocument/2006/relationships/image"/>
<Relationship Id="rId4" Target="../media/image3.png" Type="http://schemas.openxmlformats.org/officeDocument/2006/relationships/image"/>
<Relationship Id="rId5" Target="../media/image4.svg" Type="http://schemas.openxmlformats.org/officeDocument/2006/relationships/image"/>
<Relationship Id="rId6" Target="../media/image5.png" Type="http://schemas.openxmlformats.org/officeDocument/2006/relationships/image"/>
<Relationship Id="rId7" Target="../media/image6.svg" Type="http://schemas.openxmlformats.org/officeDocument/2006/relationships/image"/>
<Relationship Id="rId8" Target="../media/image7.png" Type="http://schemas.openxmlformats.org/officeDocument/2006/relationships/image"/>
<Relationship Id="rId9" Target="../media/image8.sv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D2BE433-9F1E-6D2F-F107-EA435A712522}"/>
              </a:ext>
            </a:extLst>
          </p:cNvPr>
          <p:cNvSpPr txBox="1"/>
          <p:nvPr/>
        </p:nvSpPr>
        <p:spPr>
          <a:xfrm>
            <a:off x="619125" y="472741"/>
            <a:ext cx="4879307" cy="502890"/>
          </a:xfrm>
          <a:prstGeom prst="rect">
            <a:avLst/>
          </a:prstGeom>
          <a:noFill/>
        </p:spPr>
        <p:txBody>
          <a:bodyPr rtlCol="0" wrap="square">
            <a:normAutofit fontScale="92500" lnSpcReduction="20000"/>
          </a:bodyPr>
          <a:lstStyle/>
          <a:p>
            <a:pPr algn="l" marL="0">
              <a:buNone/>
            </a:pPr>
            <a:r>
              <a:rPr b="0" dirty="0" sz="3600">
                <a:solidFill>
                  <a:srgbClr val="000000"/>
                </a:solidFill>
                <a:effectLst/>
                <a:latin charset="0" panose="03000500000000000000" pitchFamily="66" typeface="Mongolian Baiti"/>
              </a:rPr>
              <a:t>競合比較</a:t>
            </a:r>
            <a:r>
              <a:rPr dirty="0">
                <a:effectLst/>
              </a:rPr>
              <a:t> </a:t>
            </a:r>
            <a:endParaRPr altLang="en-US" dirty="0" lang="ja-JP"/>
          </a:p>
        </p:txBody>
      </p:sp>
      <p:pic>
        <p:nvPicPr>
          <p:cNvPr id="2" name="コンテンツ プレースホルダー 6">
            <a:extLst>
              <a:ext uri="{FF2B5EF4-FFF2-40B4-BE49-F238E27FC236}">
                <a16:creationId xmlns:a16="http://schemas.microsoft.com/office/drawing/2014/main" id="{BD9A0A15-EAFB-EBDC-455D-57F52F386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54229" y="1706526"/>
            <a:ext cx="857250" cy="857250"/>
          </a:xfrm>
          <a:prstGeom prst="rect">
            <a:avLst/>
          </a:prstGeom>
        </p:spPr>
      </p:pic>
      <p:pic>
        <p:nvPicPr>
          <p:cNvPr descr="icon - A vector illustration icon of a speedometer, symbolizing product performance, with a transparent background" id="3" name="グラフィックス 2">
            <a:extLst>
              <a:ext uri="{FF2B5EF4-FFF2-40B4-BE49-F238E27FC236}">
                <a16:creationId xmlns:a16="http://schemas.microsoft.com/office/drawing/2014/main" id="{A7076392-EDE7-21D1-4F54-C113FC245F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59004" y="1811301"/>
            <a:ext cx="647700" cy="647700"/>
          </a:xfrm>
          <a:prstGeom prst="rect">
            <a:avLst/>
          </a:prstGeom>
        </p:spPr>
      </p:pic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B810EA0A-5BF1-3058-1919-C274E3BDE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5761" y="1706526"/>
            <a:ext cx="857250" cy="857250"/>
          </a:xfrm>
          <a:prstGeom prst="rect">
            <a:avLst/>
          </a:prstGeom>
        </p:spPr>
      </p:pic>
      <p:pic>
        <p:nvPicPr>
          <p:cNvPr descr="icon - A vector illustration icon of a price tag, representing pricing, with a transparent background" id="5" name="グラフィックス 4">
            <a:extLst>
              <a:ext uri="{FF2B5EF4-FFF2-40B4-BE49-F238E27FC236}">
                <a16:creationId xmlns:a16="http://schemas.microsoft.com/office/drawing/2014/main" id="{11E97501-B0C2-464C-F28E-B8AAE892CF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90536" y="1811301"/>
            <a:ext cx="647700" cy="647700"/>
          </a:xfrm>
          <a:prstGeom prst="rect">
            <a:avLst/>
          </a:prstGeom>
        </p:spPr>
      </p:pic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F391C65C-9055-E331-DAB0-92F57E9E63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54229" y="2940685"/>
            <a:ext cx="857250" cy="857250"/>
          </a:xfrm>
          <a:prstGeom prst="rect">
            <a:avLst/>
          </a:prstGeom>
        </p:spPr>
      </p:pic>
      <p:pic>
        <p:nvPicPr>
          <p:cNvPr descr="icon - A vector illustration icon of a pie chart, representing market share, with a transparent background" id="7" name="グラフィックス 6">
            <a:extLst>
              <a:ext uri="{FF2B5EF4-FFF2-40B4-BE49-F238E27FC236}">
                <a16:creationId xmlns:a16="http://schemas.microsoft.com/office/drawing/2014/main" id="{2954D05A-B297-6D84-D184-C3383B49DC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859004" y="3045460"/>
            <a:ext cx="647700" cy="647700"/>
          </a:xfrm>
          <a:prstGeom prst="rect">
            <a:avLst/>
          </a:prstGeom>
        </p:spPr>
      </p:pic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825A3514-9808-0F0E-00BA-C024087F0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5761" y="2940685"/>
            <a:ext cx="857250" cy="857250"/>
          </a:xfrm>
          <a:prstGeom prst="rect">
            <a:avLst/>
          </a:prstGeom>
        </p:spPr>
      </p:pic>
      <p:pic>
        <p:nvPicPr>
          <p:cNvPr descr="icon - A vector illustration icon of a trophy, symbolizing brand strength, with a transparent background" id="9" name="グラフィックス 8">
            <a:extLst>
              <a:ext uri="{FF2B5EF4-FFF2-40B4-BE49-F238E27FC236}">
                <a16:creationId xmlns:a16="http://schemas.microsoft.com/office/drawing/2014/main" id="{5E26D4FD-9337-DB94-5843-82819E0007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90536" y="3045460"/>
            <a:ext cx="647700" cy="6477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589E87E-4C5B-D4DC-799F-404B3EF9879D}"/>
              </a:ext>
            </a:extLst>
          </p:cNvPr>
          <p:cNvSpPr txBox="1"/>
          <p:nvPr/>
        </p:nvSpPr>
        <p:spPr>
          <a:xfrm>
            <a:off x="3840079" y="1792251"/>
            <a:ext cx="1862889" cy="605581"/>
          </a:xfrm>
          <a:prstGeom prst="rect">
            <a:avLst/>
          </a:prstGeom>
          <a:noFill/>
        </p:spPr>
        <p:txBody>
          <a:bodyPr rtlCol="0" wrap="square">
            <a:normAutofit fontScale="55000" lnSpcReduction="20000"/>
          </a:bodyPr>
          <a:lstStyle/>
          <a:p>
            <a:pPr algn="l" marL="0">
              <a:buNone/>
            </a:pPr>
            <a:r>
              <a:rPr b="1" dirty="0" err="1" sz="1650">
                <a:solidFill>
                  <a:srgbClr val="000000"/>
                </a:solidFill>
                <a:effectLst/>
                <a:latin typeface="Avenir"/>
              </a:rPr>
              <a:t>製品性能</a:t>
            </a:r>
            <a:r>
              <a:rPr dirty="0">
                <a:effectLst/>
              </a:rPr>
              <a:t> </a:t>
            </a:r>
          </a:p>
          <a:p>
            <a:pPr algn="l" marL="0">
              <a:spcBef>
                <a:spcPts val="900"/>
              </a:spcBef>
              <a:buNone/>
            </a:pPr>
            <a:r>
              <a:rPr b="0" dirty="0" sz="1350">
                <a:solidFill>
                  <a:srgbClr val="000000"/>
                </a:solidFill>
                <a:effectLst/>
                <a:latin typeface="Avenir"/>
              </a:rPr>
              <a:t>各社の製品スペックや品質を比較し、技術的な強み・弱みを明示します。</a:t>
            </a:r>
            <a:r>
              <a:rPr dirty="0">
                <a:effectLst/>
              </a:rPr>
              <a:t> </a:t>
            </a:r>
            <a:endParaRPr altLang="en-US" dirty="0" lang="ja-JP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4B9771B-FBF9-BF81-B782-1B721DAA3F23}"/>
              </a:ext>
            </a:extLst>
          </p:cNvPr>
          <p:cNvSpPr txBox="1"/>
          <p:nvPr/>
        </p:nvSpPr>
        <p:spPr>
          <a:xfrm>
            <a:off x="7471611" y="1792251"/>
            <a:ext cx="1862889" cy="605581"/>
          </a:xfrm>
          <a:prstGeom prst="rect">
            <a:avLst/>
          </a:prstGeom>
          <a:noFill/>
        </p:spPr>
        <p:txBody>
          <a:bodyPr rtlCol="0" wrap="square">
            <a:normAutofit fontScale="62500" lnSpcReduction="20000"/>
          </a:bodyPr>
          <a:lstStyle/>
          <a:p>
            <a:pPr algn="l" marL="0">
              <a:buNone/>
            </a:pPr>
            <a:r>
              <a:rPr b="1" dirty="0" sz="1650">
                <a:solidFill>
                  <a:srgbClr val="000000"/>
                </a:solidFill>
                <a:effectLst/>
                <a:latin typeface="Avenir"/>
              </a:rPr>
              <a:t>価格帯</a:t>
            </a:r>
            <a:r>
              <a:rPr dirty="0">
                <a:effectLst/>
              </a:rPr>
              <a:t> </a:t>
            </a:r>
          </a:p>
          <a:p>
            <a:pPr algn="l" marL="0">
              <a:spcBef>
                <a:spcPts val="900"/>
              </a:spcBef>
              <a:buNone/>
            </a:pPr>
            <a:r>
              <a:rPr b="0" dirty="0" sz="1350">
                <a:solidFill>
                  <a:srgbClr val="000000"/>
                </a:solidFill>
                <a:effectLst/>
                <a:latin typeface="Avenir"/>
              </a:rPr>
              <a:t>競合企業ごとの価格設定を整理し、コスト競争力を分析します。</a:t>
            </a:r>
            <a:r>
              <a:rPr dirty="0">
                <a:effectLst/>
              </a:rPr>
              <a:t> </a:t>
            </a:r>
            <a:endParaRPr altLang="en-US" dirty="0" lang="ja-JP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366225E-E25B-78C0-1446-EBAA487C9162}"/>
              </a:ext>
            </a:extLst>
          </p:cNvPr>
          <p:cNvSpPr txBox="1"/>
          <p:nvPr/>
        </p:nvSpPr>
        <p:spPr>
          <a:xfrm>
            <a:off x="3840079" y="3026410"/>
            <a:ext cx="1862889" cy="605581"/>
          </a:xfrm>
          <a:prstGeom prst="rect">
            <a:avLst/>
          </a:prstGeom>
          <a:noFill/>
        </p:spPr>
        <p:txBody>
          <a:bodyPr rtlCol="0" wrap="square">
            <a:normAutofit fontScale="62500" lnSpcReduction="20000"/>
          </a:bodyPr>
          <a:lstStyle/>
          <a:p>
            <a:pPr algn="l" marL="0">
              <a:buNone/>
            </a:pPr>
            <a:r>
              <a:rPr b="1" dirty="0" err="1" sz="1650">
                <a:solidFill>
                  <a:srgbClr val="000000"/>
                </a:solidFill>
                <a:effectLst/>
                <a:latin typeface="Avenir"/>
              </a:rPr>
              <a:t>市場シェア</a:t>
            </a:r>
            <a:r>
              <a:rPr dirty="0">
                <a:effectLst/>
              </a:rPr>
              <a:t> </a:t>
            </a:r>
          </a:p>
          <a:p>
            <a:pPr algn="l" marL="0">
              <a:spcBef>
                <a:spcPts val="900"/>
              </a:spcBef>
              <a:buNone/>
            </a:pPr>
            <a:r>
              <a:rPr b="0" dirty="0" err="1" sz="1350">
                <a:solidFill>
                  <a:srgbClr val="000000"/>
                </a:solidFill>
                <a:effectLst/>
                <a:latin typeface="Avenir"/>
              </a:rPr>
              <a:t>各社の市場占有率を示し、業界内でのポジションを把握します</a:t>
            </a:r>
            <a:r>
              <a:rPr b="0" dirty="0" sz="1350">
                <a:solidFill>
                  <a:srgbClr val="000000"/>
                </a:solidFill>
                <a:effectLst/>
                <a:latin typeface="Avenir"/>
              </a:rPr>
              <a:t>。</a:t>
            </a:r>
            <a:r>
              <a:rPr dirty="0">
                <a:effectLst/>
              </a:rPr>
              <a:t> </a:t>
            </a:r>
            <a:endParaRPr altLang="en-US" dirty="0" lang="ja-JP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571DBC7-3DD8-B4DF-FEF5-DC9940BFCFE0}"/>
              </a:ext>
            </a:extLst>
          </p:cNvPr>
          <p:cNvSpPr txBox="1"/>
          <p:nvPr/>
        </p:nvSpPr>
        <p:spPr>
          <a:xfrm>
            <a:off x="7471611" y="3026410"/>
            <a:ext cx="1862889" cy="605581"/>
          </a:xfrm>
          <a:prstGeom prst="rect">
            <a:avLst/>
          </a:prstGeom>
          <a:noFill/>
        </p:spPr>
        <p:txBody>
          <a:bodyPr rtlCol="0" wrap="square">
            <a:normAutofit fontScale="55000" lnSpcReduction="20000"/>
          </a:bodyPr>
          <a:lstStyle/>
          <a:p>
            <a:pPr algn="l" marL="0">
              <a:buNone/>
            </a:pPr>
            <a:r>
              <a:rPr b="1" sz="1650">
                <a:solidFill>
                  <a:srgbClr val="000000"/>
                </a:solidFill>
                <a:effectLst/>
                <a:latin typeface="Avenir"/>
              </a:rPr>
              <a:t>ブランド力</a:t>
            </a:r>
            <a:r>
              <a:rPr>
                <a:effectLst/>
              </a:rPr>
              <a:t> </a:t>
            </a:r>
          </a:p>
          <a:p>
            <a:pPr algn="l" marL="0">
              <a:spcBef>
                <a:spcPts val="900"/>
              </a:spcBef>
              <a:buNone/>
            </a:pPr>
            <a:r>
              <a:rPr b="0" sz="1350">
                <a:solidFill>
                  <a:srgbClr val="000000"/>
                </a:solidFill>
                <a:effectLst/>
                <a:latin typeface="Avenir"/>
              </a:rPr>
              <a:t>ブランド認知度やイメージの違いを比較し、差別化ポイントを発見します。</a:t>
            </a:r>
            <a:r>
              <a:rPr>
                <a:effectLst/>
              </a:rPr>
              <a:t> </a:t>
            </a:r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447990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23</Words>
  <Application>Microsoft Office PowerPoint</Application>
  <PresentationFormat/>
  <Paragraphs>9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8">
      <vt:lpstr>Avenir</vt:lpstr>
      <vt:lpstr>游ゴシック</vt:lpstr>
      <vt:lpstr>游ゴシック Light</vt:lpstr>
      <vt:lpstr>Arial</vt:lpstr>
      <vt:lpstr>Mongolian Baiti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